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76" r:id="rId5"/>
    <p:sldId id="259" r:id="rId6"/>
    <p:sldId id="260" r:id="rId7"/>
    <p:sldId id="261" r:id="rId8"/>
    <p:sldId id="263" r:id="rId9"/>
    <p:sldId id="262" r:id="rId10"/>
    <p:sldId id="277" r:id="rId11"/>
    <p:sldId id="265" r:id="rId12"/>
    <p:sldId id="266" r:id="rId13"/>
    <p:sldId id="267" r:id="rId14"/>
    <p:sldId id="264" r:id="rId15"/>
    <p:sldId id="268" r:id="rId16"/>
    <p:sldId id="269" r:id="rId17"/>
    <p:sldId id="270" r:id="rId18"/>
    <p:sldId id="271" r:id="rId19"/>
    <p:sldId id="272" r:id="rId20"/>
    <p:sldId id="273" r:id="rId21"/>
    <p:sldId id="274" r:id="rId22"/>
    <p:sldId id="278" r:id="rId23"/>
    <p:sldId id="279" r:id="rId24"/>
  </p:sldIdLst>
  <p:sldSz cx="9144000" cy="6858000" type="screen4x3"/>
  <p:notesSz cx="6858000" cy="9144000"/>
  <p:embeddedFontLst>
    <p:embeddedFont>
      <p:font typeface="Abadi MT Condensed" panose="020B0506030101010103" pitchFamily="34" charset="0"/>
      <p:regular r:id="rId25"/>
    </p:embeddedFont>
    <p:embeddedFont>
      <p:font typeface="Constantia" panose="02030602050306030303" pitchFamily="18"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7E7460"/>
    <a:srgbClr val="908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5" autoAdjust="0"/>
    <p:restoredTop sz="94660"/>
  </p:normalViewPr>
  <p:slideViewPr>
    <p:cSldViewPr>
      <p:cViewPr varScale="1">
        <p:scale>
          <a:sx n="75" d="100"/>
          <a:sy n="75" d="100"/>
        </p:scale>
        <p:origin x="384"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4488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1549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21963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238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A46CC-E2D3-4345-B626-F4A11CD43CBF}"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3021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A46CC-E2D3-4345-B626-F4A11CD43CBF}"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05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A46CC-E2D3-4345-B626-F4A11CD43CBF}"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616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A46CC-E2D3-4345-B626-F4A11CD43CBF}"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012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A46CC-E2D3-4345-B626-F4A11CD43CBF}"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531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5809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518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46CC-E2D3-4345-B626-F4A11CD43CBF}" type="datetimeFigureOut">
              <a:rPr lang="en-US" smtClean="0"/>
              <a:t>1/22/2017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07C3-B29B-4874-8BEB-AA1FBE012D5B}" type="slidenum">
              <a:rPr lang="en-US" smtClean="0"/>
              <a:t>‹#›</a:t>
            </a:fld>
            <a:endParaRPr lang="en-US"/>
          </a:p>
        </p:txBody>
      </p:sp>
    </p:spTree>
    <p:extLst>
      <p:ext uri="{BB962C8B-B14F-4D97-AF65-F5344CB8AC3E}">
        <p14:creationId xmlns:p14="http://schemas.microsoft.com/office/powerpoint/2010/main" val="182374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621314" y="1975063"/>
            <a:ext cx="3918857" cy="1862048"/>
          </a:xfrm>
          <a:prstGeom prst="rect">
            <a:avLst/>
          </a:prstGeom>
          <a:noFill/>
        </p:spPr>
        <p:txBody>
          <a:bodyPr wrap="square" rtlCol="0">
            <a:spAutoFit/>
          </a:bodyPr>
          <a:lstStyle/>
          <a:p>
            <a:r>
              <a:rPr lang="en-US" sz="115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16285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72472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Three beginnings:</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1359490"/>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Genesis 1:1 ~ </a:t>
            </a:r>
            <a:r>
              <a:rPr lang="en-US" sz="3200" b="1" dirty="0">
                <a:solidFill>
                  <a:srgbClr val="FFFF00"/>
                </a:solidFill>
                <a:effectLst>
                  <a:outerShdw blurRad="38100" dist="38100" dir="2700000" algn="tl">
                    <a:srgbClr val="000000">
                      <a:alpha val="43137"/>
                    </a:srgbClr>
                  </a:outerShdw>
                </a:effectLst>
                <a:latin typeface="+mj-lt"/>
              </a:rPr>
              <a:t>In the beginning, God created the heavens and the earth.</a:t>
            </a:r>
            <a:endParaRPr lang="en-US" sz="3200" b="1" dirty="0">
              <a:solidFill>
                <a:srgbClr val="FFFF00"/>
              </a:solidFill>
              <a:effectLst>
                <a:outerShdw blurRad="38100" dist="38100" dir="2700000" algn="tl">
                  <a:srgbClr val="000000">
                    <a:alpha val="43137"/>
                  </a:srgbClr>
                </a:outerShdw>
              </a:effectLst>
              <a:latin typeface="Constantia" panose="02030602050306030303" pitchFamily="18" charset="0"/>
            </a:endParaRPr>
          </a:p>
        </p:txBody>
      </p:sp>
      <p:sp>
        <p:nvSpPr>
          <p:cNvPr id="10" name="TextBox 9"/>
          <p:cNvSpPr txBox="1"/>
          <p:nvPr/>
        </p:nvSpPr>
        <p:spPr>
          <a:xfrm>
            <a:off x="921379" y="2328567"/>
            <a:ext cx="778603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latin typeface="+mj-lt"/>
              </a:rPr>
              <a:t>Beginning of the physical world</a:t>
            </a:r>
            <a:endParaRPr lang="en-US" sz="3200" dirty="0">
              <a:solidFill>
                <a:srgbClr val="FFFF00"/>
              </a:solidFill>
              <a:latin typeface="+mj-lt"/>
            </a:endParaRPr>
          </a:p>
        </p:txBody>
      </p:sp>
      <p:sp>
        <p:nvSpPr>
          <p:cNvPr id="11" name="TextBox 10"/>
          <p:cNvSpPr txBox="1"/>
          <p:nvPr/>
        </p:nvSpPr>
        <p:spPr>
          <a:xfrm>
            <a:off x="681011" y="2838122"/>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John 1:1 ~ </a:t>
            </a:r>
            <a:r>
              <a:rPr lang="en-US" sz="3200" b="1" dirty="0">
                <a:solidFill>
                  <a:srgbClr val="FFFF00"/>
                </a:solidFill>
                <a:effectLst>
                  <a:outerShdw blurRad="38100" dist="38100" dir="2700000" algn="tl">
                    <a:srgbClr val="000000">
                      <a:alpha val="43137"/>
                    </a:srgbClr>
                  </a:outerShdw>
                </a:effectLst>
                <a:latin typeface="+mj-lt"/>
              </a:rPr>
              <a:t>In the beginning was the Word, and the Word was with God, and the Word was God.</a:t>
            </a:r>
            <a:endParaRPr lang="en-US" sz="3200" b="1" dirty="0">
              <a:solidFill>
                <a:srgbClr val="FFFF00"/>
              </a:solidFill>
              <a:effectLst>
                <a:outerShdw blurRad="38100" dist="38100" dir="2700000" algn="tl">
                  <a:srgbClr val="000000">
                    <a:alpha val="43137"/>
                  </a:srgbClr>
                </a:outerShdw>
              </a:effectLst>
              <a:latin typeface="Constantia" panose="02030602050306030303" pitchFamily="18" charset="0"/>
            </a:endParaRPr>
          </a:p>
        </p:txBody>
      </p:sp>
      <p:sp>
        <p:nvSpPr>
          <p:cNvPr id="12" name="TextBox 11"/>
          <p:cNvSpPr txBox="1"/>
          <p:nvPr/>
        </p:nvSpPr>
        <p:spPr>
          <a:xfrm>
            <a:off x="920219" y="3807199"/>
            <a:ext cx="778603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latin typeface="+mj-lt"/>
              </a:rPr>
              <a:t>Beginning of eternity</a:t>
            </a:r>
            <a:endParaRPr lang="en-US" sz="3200" dirty="0">
              <a:solidFill>
                <a:srgbClr val="FFFF00"/>
              </a:solidFill>
              <a:latin typeface="+mj-lt"/>
            </a:endParaRPr>
          </a:p>
        </p:txBody>
      </p:sp>
      <p:sp>
        <p:nvSpPr>
          <p:cNvPr id="14" name="TextBox 13"/>
          <p:cNvSpPr txBox="1"/>
          <p:nvPr/>
        </p:nvSpPr>
        <p:spPr>
          <a:xfrm>
            <a:off x="681012" y="433003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1 John 1:1 ~ </a:t>
            </a:r>
            <a:r>
              <a:rPr lang="en-US" sz="3200" b="1" dirty="0">
                <a:solidFill>
                  <a:srgbClr val="FFFF00"/>
                </a:solidFill>
                <a:effectLst>
                  <a:outerShdw blurRad="38100" dist="38100" dir="2700000" algn="tl">
                    <a:srgbClr val="000000">
                      <a:alpha val="43137"/>
                    </a:srgbClr>
                  </a:outerShdw>
                </a:effectLst>
                <a:latin typeface="+mj-lt"/>
              </a:rPr>
              <a:t>That which was from the beginning…</a:t>
            </a:r>
            <a:endParaRPr lang="en-US" sz="3200" b="1" dirty="0">
              <a:solidFill>
                <a:srgbClr val="FFFF00"/>
              </a:solidFill>
              <a:effectLst>
                <a:outerShdw blurRad="38100" dist="38100" dir="2700000" algn="tl">
                  <a:srgbClr val="000000">
                    <a:alpha val="43137"/>
                  </a:srgbClr>
                </a:outerShdw>
              </a:effectLst>
              <a:latin typeface="Constantia" panose="02030602050306030303" pitchFamily="18" charset="0"/>
            </a:endParaRPr>
          </a:p>
        </p:txBody>
      </p:sp>
      <p:sp>
        <p:nvSpPr>
          <p:cNvPr id="15" name="TextBox 14"/>
          <p:cNvSpPr txBox="1"/>
          <p:nvPr/>
        </p:nvSpPr>
        <p:spPr>
          <a:xfrm>
            <a:off x="920220" y="4849931"/>
            <a:ext cx="7786031"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latin typeface="+mj-lt"/>
              </a:rPr>
              <a:t>Beginning of the Incarnation</a:t>
            </a:r>
            <a:endParaRPr lang="en-US" sz="3200" dirty="0">
              <a:solidFill>
                <a:srgbClr val="FFFF00"/>
              </a:solidFill>
              <a:latin typeface="+mj-lt"/>
            </a:endParaRPr>
          </a:p>
        </p:txBody>
      </p:sp>
    </p:spTree>
    <p:extLst>
      <p:ext uri="{BB962C8B-B14F-4D97-AF65-F5344CB8AC3E}">
        <p14:creationId xmlns:p14="http://schemas.microsoft.com/office/powerpoint/2010/main" val="427263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5"/>
                                        </p:tgtEl>
                                        <p:attrNameLst>
                                          <p:attrName>style.color</p:attrName>
                                        </p:attrNameLst>
                                      </p:cBhvr>
                                      <p:to>
                                        <a:schemeClr val="accent2"/>
                                      </p:to>
                                    </p:animClr>
                                  </p:childTnLst>
                                </p:cTn>
                              </p:par>
                              <p:par>
                                <p:cTn id="28" presetID="3" presetClass="emph" presetSubtype="2" fill="hold" grpId="1" nodeType="withEffect">
                                  <p:stCondLst>
                                    <p:cond delay="0"/>
                                  </p:stCondLst>
                                  <p:childTnLst>
                                    <p:animClr clrSpc="rgb" dir="cw">
                                      <p:cBhvr override="childStyle">
                                        <p:cTn id="29" dur="2000" fill="hold"/>
                                        <p:tgtEl>
                                          <p:spTgt spid="10"/>
                                        </p:tgtEl>
                                        <p:attrNameLst>
                                          <p:attrName>style.color</p:attrName>
                                        </p:attrNameLst>
                                      </p:cBhvr>
                                      <p:to>
                                        <a:schemeClr val="accent2"/>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11"/>
                                        </p:tgtEl>
                                        <p:attrNameLst>
                                          <p:attrName>style.color</p:attrName>
                                        </p:attrNameLst>
                                      </p:cBhvr>
                                      <p:to>
                                        <a:schemeClr val="accent2"/>
                                      </p:to>
                                    </p:animClr>
                                  </p:childTnLst>
                                </p:cTn>
                              </p:par>
                              <p:par>
                                <p:cTn id="41" presetID="3" presetClass="emph" presetSubtype="2" fill="hold" grpId="1" nodeType="withEffect">
                                  <p:stCondLst>
                                    <p:cond delay="0"/>
                                  </p:stCondLst>
                                  <p:childTnLst>
                                    <p:animClr clrSpc="rgb" dir="cw">
                                      <p:cBhvr override="childStyle">
                                        <p:cTn id="42"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10" grpId="0"/>
      <p:bldP spid="10" grpId="1"/>
      <p:bldP spid="11" grpId="0"/>
      <p:bldP spid="11" grpId="1"/>
      <p:bldP spid="12" grpId="0"/>
      <p:bldP spid="12" grpId="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risto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1514">
            <a:off x="2359071" y="1611011"/>
            <a:ext cx="4056888" cy="2801789"/>
          </a:xfrm>
          <a:prstGeom prst="rect">
            <a:avLst/>
          </a:prstGeom>
          <a:effectLst>
            <a:softEdge rad="127000"/>
          </a:effectLst>
        </p:spPr>
      </p:pic>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Word</a:t>
            </a:r>
            <a:r>
              <a:rPr lang="en-US" sz="3200" b="1" dirty="0">
                <a:effectLst>
                  <a:outerShdw blurRad="38100" dist="38100" dir="2700000" algn="tl">
                    <a:srgbClr val="000000">
                      <a:alpha val="43137"/>
                    </a:srgbClr>
                  </a:outerShdw>
                </a:effectLst>
              </a:rPr>
              <a:t> ~ </a:t>
            </a:r>
            <a:r>
              <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rPr>
              <a:t>logos</a:t>
            </a:r>
            <a:endParaRPr lang="en-US" sz="4800" b="1" dirty="0">
              <a:solidFill>
                <a:srgbClr val="FFFF00"/>
              </a:solidFill>
              <a:effectLst>
                <a:outerShdw blurRad="38100" dist="38100" dir="2700000" algn="tl">
                  <a:srgbClr val="000000">
                    <a:alpha val="43137"/>
                  </a:srgbClr>
                </a:outerShdw>
              </a:effectLst>
              <a:latin typeface="Constantia" panose="02030602050306030303" pitchFamily="18" charset="0"/>
            </a:endParaRP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135949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err="1">
                <a:solidFill>
                  <a:schemeClr val="bg1"/>
                </a:solidFill>
                <a:effectLst>
                  <a:outerShdw blurRad="38100" dist="38100" dir="2700000" algn="tl">
                    <a:srgbClr val="000000">
                      <a:alpha val="43137"/>
                    </a:srgbClr>
                  </a:outerShdw>
                </a:effectLst>
                <a:latin typeface="+mj-lt"/>
              </a:rPr>
              <a:t>Aristole</a:t>
            </a:r>
            <a:r>
              <a:rPr lang="en-US" sz="3200" b="1" dirty="0">
                <a:solidFill>
                  <a:schemeClr val="bg1"/>
                </a:solidFill>
                <a:effectLst>
                  <a:outerShdw blurRad="38100" dist="38100" dir="2700000" algn="tl">
                    <a:srgbClr val="000000">
                      <a:alpha val="43137"/>
                    </a:srgbClr>
                  </a:outerShdw>
                </a:effectLst>
                <a:latin typeface="+mj-lt"/>
              </a:rPr>
              <a:t> ~ </a:t>
            </a:r>
            <a:r>
              <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rPr>
              <a:t>Logos</a:t>
            </a:r>
            <a:r>
              <a:rPr lang="en-US" sz="3200" b="1" dirty="0">
                <a:solidFill>
                  <a:schemeClr val="bg1"/>
                </a:solidFill>
                <a:effectLst>
                  <a:outerShdw blurRad="38100" dist="38100" dir="2700000" algn="tl">
                    <a:srgbClr val="000000">
                      <a:alpha val="43137"/>
                    </a:srgbClr>
                  </a:outerShdw>
                </a:effectLst>
                <a:latin typeface="+mj-lt"/>
              </a:rPr>
              <a:t> = </a:t>
            </a:r>
            <a:r>
              <a:rPr lang="en-US" sz="3200" b="1" i="1" dirty="0">
                <a:solidFill>
                  <a:schemeClr val="bg1"/>
                </a:solidFill>
                <a:effectLst>
                  <a:outerShdw blurRad="38100" dist="38100" dir="2700000" algn="tl">
                    <a:srgbClr val="000000">
                      <a:alpha val="43137"/>
                    </a:srgbClr>
                  </a:outerShdw>
                </a:effectLst>
                <a:latin typeface="+mj-lt"/>
              </a:rPr>
              <a:t>Reason</a:t>
            </a:r>
            <a:endPar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endParaRPr>
          </a:p>
        </p:txBody>
      </p:sp>
      <p:sp>
        <p:nvSpPr>
          <p:cNvPr id="6" name="TextBox 5"/>
          <p:cNvSpPr txBox="1"/>
          <p:nvPr/>
        </p:nvSpPr>
        <p:spPr>
          <a:xfrm>
            <a:off x="3227015" y="4211053"/>
            <a:ext cx="261778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384 – 322 BC</a:t>
            </a:r>
          </a:p>
        </p:txBody>
      </p:sp>
    </p:spTree>
    <p:extLst>
      <p:ext uri="{BB962C8B-B14F-4D97-AF65-F5344CB8AC3E}">
        <p14:creationId xmlns:p14="http://schemas.microsoft.com/office/powerpoint/2010/main" val="295585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seen with our eyes  </a:t>
            </a:r>
            <a:r>
              <a:rPr lang="en-US" sz="3200" b="1" dirty="0">
                <a:effectLst>
                  <a:outerShdw blurRad="38100" dist="38100" dir="2700000" algn="tl">
                    <a:srgbClr val="000000">
                      <a:alpha val="43137"/>
                    </a:srgbClr>
                  </a:outerShdw>
                </a:effectLst>
                <a:latin typeface="+mj-lt"/>
              </a:rPr>
              <a:t>~ witnessed</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135949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have looked upon </a:t>
            </a:r>
            <a:r>
              <a:rPr lang="en-US" sz="3200" b="1" dirty="0">
                <a:solidFill>
                  <a:schemeClr val="bg1"/>
                </a:solidFill>
                <a:effectLst>
                  <a:outerShdw blurRad="38100" dist="38100" dir="2700000" algn="tl">
                    <a:srgbClr val="000000">
                      <a:alpha val="43137"/>
                    </a:srgbClr>
                  </a:outerShdw>
                </a:effectLst>
                <a:latin typeface="+mj-lt"/>
              </a:rPr>
              <a:t>~ examined</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10" name="TextBox 9"/>
          <p:cNvSpPr txBox="1"/>
          <p:nvPr/>
        </p:nvSpPr>
        <p:spPr>
          <a:xfrm>
            <a:off x="921379" y="1871370"/>
            <a:ext cx="7786031"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hands have handled </a:t>
            </a:r>
            <a:r>
              <a:rPr lang="en-US" sz="3200" b="1" dirty="0">
                <a:effectLst>
                  <a:outerShdw blurRad="38100" dist="38100" dir="2700000" algn="tl">
                    <a:srgbClr val="000000">
                      <a:alpha val="43137"/>
                    </a:srgbClr>
                  </a:outerShdw>
                </a:effectLst>
                <a:latin typeface="+mj-lt"/>
              </a:rPr>
              <a:t>~ touched</a:t>
            </a:r>
            <a:endParaRPr lang="en-US" sz="32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4311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177001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p:cNvSpPr/>
          <p:nvPr/>
        </p:nvSpPr>
        <p:spPr>
          <a:xfrm>
            <a:off x="3235671" y="2816648"/>
            <a:ext cx="1968090"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manifested</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phaneroō</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to make visible</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1367511"/>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cp. w/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apokaluptō</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to uncover or unveil</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449944" y="1916645"/>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eternal life </a:t>
            </a:r>
            <a:r>
              <a:rPr lang="en-US" sz="3200" b="1" dirty="0">
                <a:solidFill>
                  <a:schemeClr val="bg1"/>
                </a:solidFill>
                <a:effectLst>
                  <a:outerShdw blurRad="38100" dist="38100" dir="2700000" algn="tl">
                    <a:srgbClr val="000000">
                      <a:alpha val="43137"/>
                    </a:srgbClr>
                  </a:outerShdw>
                </a:effectLst>
                <a:latin typeface="+mj-lt"/>
              </a:rPr>
              <a:t>is a Person</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682172" y="2442326"/>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1 John 2:25 ~ </a:t>
            </a:r>
            <a:r>
              <a:rPr lang="en-US" sz="3200" b="1" dirty="0">
                <a:solidFill>
                  <a:srgbClr val="FFFF00"/>
                </a:solidFill>
                <a:effectLst>
                  <a:outerShdw blurRad="38100" dist="38100" dir="2700000" algn="tl">
                    <a:srgbClr val="000000">
                      <a:alpha val="43137"/>
                    </a:srgbClr>
                  </a:outerShdw>
                </a:effectLst>
                <a:latin typeface="+mj-lt"/>
              </a:rPr>
              <a:t>And this is the promise that He has promised us — eternal life.</a:t>
            </a:r>
          </a:p>
        </p:txBody>
      </p:sp>
    </p:spTree>
    <p:extLst>
      <p:ext uri="{BB962C8B-B14F-4D97-AF65-F5344CB8AC3E}">
        <p14:creationId xmlns:p14="http://schemas.microsoft.com/office/powerpoint/2010/main" val="12563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P spid="5" grpId="0"/>
      <p:bldP spid="5" grpId="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101768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1922" y="84183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Fellowship</a:t>
            </a:r>
            <a:r>
              <a:rPr lang="en-US" sz="3200" b="1" dirty="0">
                <a:effectLst>
                  <a:outerShdw blurRad="38100" dist="38100" dir="2700000" algn="tl">
                    <a:srgbClr val="000000">
                      <a:alpha val="43137"/>
                    </a:srgbClr>
                  </a:outerShdw>
                </a:effectLst>
                <a:latin typeface="+mj-lt"/>
              </a:rPr>
              <a:t> ~ </a:t>
            </a:r>
            <a:r>
              <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rPr>
              <a:t>koinonia</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partnership, communion, to share together</a:t>
            </a:r>
            <a:endParaRPr lang="en-US" sz="32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74150" y="1856792"/>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4x in chapter 1</a:t>
            </a:r>
            <a:endParaRPr lang="en-US" sz="32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529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14312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1922" y="841830"/>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David Guzik ~ </a:t>
            </a:r>
            <a:r>
              <a:rPr lang="en-US" sz="3200" b="1" dirty="0">
                <a:solidFill>
                  <a:srgbClr val="FFFF00"/>
                </a:solidFill>
                <a:effectLst>
                  <a:outerShdw blurRad="38100" dist="38100" dir="2700000" algn="tl">
                    <a:srgbClr val="000000">
                      <a:alpha val="43137"/>
                    </a:srgbClr>
                  </a:outerShdw>
                </a:effectLst>
                <a:latin typeface="+mj-lt"/>
              </a:rPr>
              <a:t>“Speaking honestly, for many people, this is totally unappealing. Sometimes it is because they don’t know who God is, and an invitation to a ‘personal relationship </a:t>
            </a:r>
            <a:r>
              <a:rPr lang="en-US" sz="3200" b="1">
                <a:solidFill>
                  <a:srgbClr val="FFFF00"/>
                </a:solidFill>
                <a:effectLst>
                  <a:outerShdw blurRad="38100" dist="38100" dir="2700000" algn="tl">
                    <a:srgbClr val="000000">
                      <a:alpha val="43137"/>
                    </a:srgbClr>
                  </a:outerShdw>
                </a:effectLst>
                <a:latin typeface="+mj-lt"/>
              </a:rPr>
              <a:t>with God’ </a:t>
            </a:r>
            <a:r>
              <a:rPr lang="en-US" sz="3200" b="1" dirty="0">
                <a:solidFill>
                  <a:srgbClr val="FFFF00"/>
                </a:solidFill>
                <a:effectLst>
                  <a:outerShdw blurRad="38100" dist="38100" dir="2700000" algn="tl">
                    <a:srgbClr val="000000">
                      <a:alpha val="43137"/>
                    </a:srgbClr>
                  </a:outerShdw>
                </a:effectLst>
                <a:latin typeface="+mj-lt"/>
              </a:rPr>
              <a:t>is about as attractive to them as telling an eighth-grader they can have a 'personal relationship with the assistant principal.’”</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33270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841834"/>
            <a:ext cx="8251371"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does it take to change a light bulb?”</a:t>
            </a:r>
          </a:p>
        </p:txBody>
      </p:sp>
      <p:sp>
        <p:nvSpPr>
          <p:cNvPr id="2" name="TextBox 1"/>
          <p:cNvSpPr txBox="1"/>
          <p:nvPr/>
        </p:nvSpPr>
        <p:spPr>
          <a:xfrm>
            <a:off x="449943" y="841830"/>
            <a:ext cx="195217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“How many</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6" name="TextBox 5"/>
          <p:cNvSpPr txBox="1"/>
          <p:nvPr/>
        </p:nvSpPr>
        <p:spPr>
          <a:xfrm>
            <a:off x="2568435" y="842051"/>
            <a:ext cx="2113603" cy="584775"/>
          </a:xfrm>
          <a:prstGeom prst="rect">
            <a:avLst/>
          </a:prstGeom>
          <a:noFill/>
        </p:spPr>
        <p:txBody>
          <a:bodyPr wrap="square" rtlCol="0">
            <a:spAutoFit/>
          </a:bodyPr>
          <a:lstStyle/>
          <a:p>
            <a:r>
              <a:rPr lang="en-US" sz="3200" dirty="0">
                <a:solidFill>
                  <a:schemeClr val="bg1"/>
                </a:solidFill>
                <a:latin typeface="+mj-lt"/>
              </a:rPr>
              <a:t>Pentecostals</a:t>
            </a:r>
          </a:p>
        </p:txBody>
      </p:sp>
      <p:cxnSp>
        <p:nvCxnSpPr>
          <p:cNvPr id="7" name="Straight Connector 6"/>
          <p:cNvCxnSpPr/>
          <p:nvPr/>
        </p:nvCxnSpPr>
        <p:spPr>
          <a:xfrm flipV="1">
            <a:off x="2264226" y="1364347"/>
            <a:ext cx="2721429" cy="1451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01960" y="833811"/>
            <a:ext cx="2557459" cy="584775"/>
          </a:xfrm>
          <a:prstGeom prst="rect">
            <a:avLst/>
          </a:prstGeom>
          <a:noFill/>
        </p:spPr>
        <p:txBody>
          <a:bodyPr wrap="square" rtlCol="0">
            <a:spAutoFit/>
          </a:bodyPr>
          <a:lstStyle/>
          <a:p>
            <a:r>
              <a:rPr lang="en-US" sz="3200" dirty="0">
                <a:solidFill>
                  <a:schemeClr val="bg1"/>
                </a:solidFill>
                <a:latin typeface="+mj-lt"/>
              </a:rPr>
              <a:t>Roman Catholics</a:t>
            </a:r>
          </a:p>
        </p:txBody>
      </p:sp>
      <p:sp>
        <p:nvSpPr>
          <p:cNvPr id="9" name="TextBox 8"/>
          <p:cNvSpPr txBox="1"/>
          <p:nvPr/>
        </p:nvSpPr>
        <p:spPr>
          <a:xfrm>
            <a:off x="2238920" y="840109"/>
            <a:ext cx="2813205" cy="584775"/>
          </a:xfrm>
          <a:prstGeom prst="rect">
            <a:avLst/>
          </a:prstGeom>
          <a:noFill/>
        </p:spPr>
        <p:txBody>
          <a:bodyPr wrap="square" rtlCol="0">
            <a:spAutoFit/>
          </a:bodyPr>
          <a:lstStyle/>
          <a:p>
            <a:r>
              <a:rPr lang="en-US" sz="3200" dirty="0">
                <a:solidFill>
                  <a:schemeClr val="bg1"/>
                </a:solidFill>
                <a:latin typeface="+mj-lt"/>
              </a:rPr>
              <a:t>Southern Baptists</a:t>
            </a:r>
          </a:p>
        </p:txBody>
      </p:sp>
      <p:sp>
        <p:nvSpPr>
          <p:cNvPr id="10" name="TextBox 9"/>
          <p:cNvSpPr txBox="1"/>
          <p:nvPr/>
        </p:nvSpPr>
        <p:spPr>
          <a:xfrm>
            <a:off x="2514600" y="841956"/>
            <a:ext cx="2324963" cy="584775"/>
          </a:xfrm>
          <a:prstGeom prst="rect">
            <a:avLst/>
          </a:prstGeom>
          <a:noFill/>
        </p:spPr>
        <p:txBody>
          <a:bodyPr wrap="square" rtlCol="0">
            <a:spAutoFit/>
          </a:bodyPr>
          <a:lstStyle/>
          <a:p>
            <a:r>
              <a:rPr lang="en-US" sz="3200" dirty="0">
                <a:solidFill>
                  <a:schemeClr val="bg1"/>
                </a:solidFill>
                <a:latin typeface="+mj-lt"/>
              </a:rPr>
              <a:t>Episcopalians</a:t>
            </a:r>
          </a:p>
        </p:txBody>
      </p:sp>
      <p:sp>
        <p:nvSpPr>
          <p:cNvPr id="11" name="TextBox 10"/>
          <p:cNvSpPr txBox="1"/>
          <p:nvPr/>
        </p:nvSpPr>
        <p:spPr>
          <a:xfrm>
            <a:off x="2348235" y="842616"/>
            <a:ext cx="2557459" cy="584775"/>
          </a:xfrm>
          <a:prstGeom prst="rect">
            <a:avLst/>
          </a:prstGeom>
          <a:noFill/>
        </p:spPr>
        <p:txBody>
          <a:bodyPr wrap="square" rtlCol="0">
            <a:spAutoFit/>
          </a:bodyPr>
          <a:lstStyle/>
          <a:p>
            <a:r>
              <a:rPr lang="en-US" sz="3200" dirty="0">
                <a:solidFill>
                  <a:schemeClr val="bg1"/>
                </a:solidFill>
                <a:latin typeface="+mj-lt"/>
              </a:rPr>
              <a:t>Calvary Chapels</a:t>
            </a:r>
          </a:p>
        </p:txBody>
      </p:sp>
      <p:sp>
        <p:nvSpPr>
          <p:cNvPr id="12" name="TextBox 11"/>
          <p:cNvSpPr txBox="1"/>
          <p:nvPr/>
        </p:nvSpPr>
        <p:spPr>
          <a:xfrm>
            <a:off x="2429380" y="840639"/>
            <a:ext cx="2557459" cy="584775"/>
          </a:xfrm>
          <a:prstGeom prst="rect">
            <a:avLst/>
          </a:prstGeom>
          <a:noFill/>
        </p:spPr>
        <p:txBody>
          <a:bodyPr wrap="square" rtlCol="0">
            <a:spAutoFit/>
          </a:bodyPr>
          <a:lstStyle/>
          <a:p>
            <a:r>
              <a:rPr lang="en-US" sz="3200" dirty="0">
                <a:solidFill>
                  <a:schemeClr val="bg1"/>
                </a:solidFill>
                <a:latin typeface="+mj-lt"/>
              </a:rPr>
              <a:t>women w/ PMS</a:t>
            </a:r>
          </a:p>
        </p:txBody>
      </p:sp>
      <p:sp>
        <p:nvSpPr>
          <p:cNvPr id="13" name="TextBox 12"/>
          <p:cNvSpPr txBox="1"/>
          <p:nvPr/>
        </p:nvSpPr>
        <p:spPr>
          <a:xfrm>
            <a:off x="3885042" y="2285917"/>
            <a:ext cx="1378857"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10</a:t>
            </a:r>
          </a:p>
        </p:txBody>
      </p:sp>
      <p:sp>
        <p:nvSpPr>
          <p:cNvPr id="14" name="TextBox 13"/>
          <p:cNvSpPr txBox="1"/>
          <p:nvPr/>
        </p:nvSpPr>
        <p:spPr>
          <a:xfrm>
            <a:off x="3881882" y="2281982"/>
            <a:ext cx="1378857"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0</a:t>
            </a:r>
          </a:p>
        </p:txBody>
      </p:sp>
      <p:sp>
        <p:nvSpPr>
          <p:cNvPr id="15" name="TextBox 14"/>
          <p:cNvSpPr txBox="1"/>
          <p:nvPr/>
        </p:nvSpPr>
        <p:spPr>
          <a:xfrm>
            <a:off x="3878722" y="2280493"/>
            <a:ext cx="1378857"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15</a:t>
            </a:r>
          </a:p>
        </p:txBody>
      </p:sp>
      <p:sp>
        <p:nvSpPr>
          <p:cNvPr id="16" name="TextBox 15"/>
          <p:cNvSpPr txBox="1"/>
          <p:nvPr/>
        </p:nvSpPr>
        <p:spPr>
          <a:xfrm>
            <a:off x="3875562" y="2282907"/>
            <a:ext cx="1378857"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3</a:t>
            </a:r>
          </a:p>
        </p:txBody>
      </p:sp>
      <p:sp>
        <p:nvSpPr>
          <p:cNvPr id="17" name="TextBox 16"/>
          <p:cNvSpPr txBox="1"/>
          <p:nvPr/>
        </p:nvSpPr>
        <p:spPr>
          <a:xfrm>
            <a:off x="3872402" y="2286580"/>
            <a:ext cx="1378857"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a:t>
            </a:r>
          </a:p>
        </p:txBody>
      </p:sp>
      <p:sp>
        <p:nvSpPr>
          <p:cNvPr id="18" name="TextBox 17"/>
          <p:cNvSpPr txBox="1"/>
          <p:nvPr/>
        </p:nvSpPr>
        <p:spPr>
          <a:xfrm>
            <a:off x="3869242" y="2281661"/>
            <a:ext cx="1378857"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1</a:t>
            </a:r>
          </a:p>
        </p:txBody>
      </p:sp>
      <p:sp>
        <p:nvSpPr>
          <p:cNvPr id="19" name="TextBox 18"/>
          <p:cNvSpPr txBox="1"/>
          <p:nvPr/>
        </p:nvSpPr>
        <p:spPr>
          <a:xfrm>
            <a:off x="3546118" y="2289569"/>
            <a:ext cx="2018785" cy="1323439"/>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badi MT Condensed" panose="020B0506030101010103" pitchFamily="34" charset="0"/>
              </a:rPr>
              <a:t>ONLY ONE!</a:t>
            </a:r>
          </a:p>
        </p:txBody>
      </p:sp>
    </p:spTree>
    <p:extLst>
      <p:ext uri="{BB962C8B-B14F-4D97-AF65-F5344CB8AC3E}">
        <p14:creationId xmlns:p14="http://schemas.microsoft.com/office/powerpoint/2010/main" val="959867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xit" presetSubtype="0" fill="hold" grpId="1" nodeType="clickEffect">
                                  <p:stCondLst>
                                    <p:cond delay="0"/>
                                  </p:stCondLst>
                                  <p:childTnLst>
                                    <p:animEffect transition="out" filter="fade">
                                      <p:cBhvr>
                                        <p:cTn id="29" dur="1000"/>
                                        <p:tgtEl>
                                          <p:spTgt spid="6"/>
                                        </p:tgtEl>
                                      </p:cBhvr>
                                    </p:animEffect>
                                    <p:anim calcmode="lin" valueType="num">
                                      <p:cBhvr>
                                        <p:cTn id="30" dur="1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strVal val="ppt_h"/>
                                          </p:val>
                                        </p:tav>
                                      </p:tavLst>
                                    </p:anim>
                                    <p:set>
                                      <p:cBhvr>
                                        <p:cTn id="32" dur="1" fill="hold">
                                          <p:stCondLst>
                                            <p:cond delay="999"/>
                                          </p:stCondLst>
                                        </p:cTn>
                                        <p:tgtEl>
                                          <p:spTgt spid="6"/>
                                        </p:tgtEl>
                                        <p:attrNameLst>
                                          <p:attrName>style.visibility</p:attrName>
                                        </p:attrNameLst>
                                      </p:cBhvr>
                                      <p:to>
                                        <p:strVal val="hidden"/>
                                      </p:to>
                                    </p:set>
                                  </p:childTnLst>
                                </p:cTn>
                              </p:par>
                              <p:par>
                                <p:cTn id="33" presetID="45" presetClass="entr" presetSubtype="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ppt_w</p:attrName>
                                        </p:attrNameLst>
                                      </p:cBhvr>
                                      <p:tavLst>
                                        <p:tav tm="0" fmla="#ppt_w*sin(2.5*pi*$)">
                                          <p:val>
                                            <p:fltVal val="0"/>
                                          </p:val>
                                        </p:tav>
                                        <p:tav tm="100000">
                                          <p:val>
                                            <p:fltVal val="1"/>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childTnLst>
                                </p:cTn>
                              </p:par>
                              <p:par>
                                <p:cTn id="38" presetID="10" presetClass="exit" presetSubtype="0" fill="hold" grpId="1" nodeType="withEffect">
                                  <p:stCondLst>
                                    <p:cond delay="500"/>
                                  </p:stCondLst>
                                  <p:childTnLst>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xit" presetSubtype="0" fill="hold" grpId="1" nodeType="clickEffect">
                                  <p:stCondLst>
                                    <p:cond delay="0"/>
                                  </p:stCondLst>
                                  <p:childTnLst>
                                    <p:animEffect transition="out" filter="fade">
                                      <p:cBhvr>
                                        <p:cTn id="49" dur="1000"/>
                                        <p:tgtEl>
                                          <p:spTgt spid="8"/>
                                        </p:tgtEl>
                                      </p:cBhvr>
                                    </p:animEffect>
                                    <p:anim calcmode="lin" valueType="num">
                                      <p:cBhvr>
                                        <p:cTn id="50" dur="1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1000"/>
                                        <p:tgtEl>
                                          <p:spTgt spid="8"/>
                                        </p:tgtEl>
                                        <p:attrNameLst>
                                          <p:attrName>ppt_h</p:attrName>
                                        </p:attrNameLst>
                                      </p:cBhvr>
                                      <p:tavLst>
                                        <p:tav tm="0">
                                          <p:val>
                                            <p:strVal val="ppt_h"/>
                                          </p:val>
                                        </p:tav>
                                        <p:tav tm="100000">
                                          <p:val>
                                            <p:strVal val="ppt_h"/>
                                          </p:val>
                                        </p:tav>
                                      </p:tavLst>
                                    </p:anim>
                                    <p:set>
                                      <p:cBhvr>
                                        <p:cTn id="52" dur="1" fill="hold">
                                          <p:stCondLst>
                                            <p:cond delay="999"/>
                                          </p:stCondLst>
                                        </p:cTn>
                                        <p:tgtEl>
                                          <p:spTgt spid="8"/>
                                        </p:tgtEl>
                                        <p:attrNameLst>
                                          <p:attrName>style.visibility</p:attrName>
                                        </p:attrNameLst>
                                      </p:cBhvr>
                                      <p:to>
                                        <p:strVal val="hidden"/>
                                      </p:to>
                                    </p:set>
                                  </p:childTnLst>
                                </p:cTn>
                              </p:par>
                              <p:par>
                                <p:cTn id="53" presetID="45" presetClass="entr" presetSubtype="0" fill="hold" grpId="0" nodeType="withEffect">
                                  <p:stCondLst>
                                    <p:cond delay="5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ppt_w</p:attrName>
                                        </p:attrNameLst>
                                      </p:cBhvr>
                                      <p:tavLst>
                                        <p:tav tm="0" fmla="#ppt_w*sin(2.5*pi*$)">
                                          <p:val>
                                            <p:fltVal val="0"/>
                                          </p:val>
                                        </p:tav>
                                        <p:tav tm="100000">
                                          <p:val>
                                            <p:fltVal val="1"/>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childTnLst>
                                </p:cTn>
                              </p:par>
                              <p:par>
                                <p:cTn id="58" presetID="10" presetClass="exit" presetSubtype="0" fill="hold" grpId="1" nodeType="withEffect">
                                  <p:stCondLst>
                                    <p:cond delay="500"/>
                                  </p:stCondLst>
                                  <p:childTnLst>
                                    <p:animEffect transition="out" filter="fade">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5" presetClass="exit" presetSubtype="0" fill="hold" grpId="1" nodeType="clickEffect">
                                  <p:stCondLst>
                                    <p:cond delay="0"/>
                                  </p:stCondLst>
                                  <p:childTnLst>
                                    <p:animEffect transition="out" filter="fade">
                                      <p:cBhvr>
                                        <p:cTn id="69" dur="1000"/>
                                        <p:tgtEl>
                                          <p:spTgt spid="9"/>
                                        </p:tgtEl>
                                      </p:cBhvr>
                                    </p:animEffect>
                                    <p:anim calcmode="lin" valueType="num">
                                      <p:cBhvr>
                                        <p:cTn id="70"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1000"/>
                                        <p:tgtEl>
                                          <p:spTgt spid="9"/>
                                        </p:tgtEl>
                                        <p:attrNameLst>
                                          <p:attrName>ppt_h</p:attrName>
                                        </p:attrNameLst>
                                      </p:cBhvr>
                                      <p:tavLst>
                                        <p:tav tm="0">
                                          <p:val>
                                            <p:strVal val="ppt_h"/>
                                          </p:val>
                                        </p:tav>
                                        <p:tav tm="100000">
                                          <p:val>
                                            <p:strVal val="ppt_h"/>
                                          </p:val>
                                        </p:tav>
                                      </p:tavLst>
                                    </p:anim>
                                    <p:set>
                                      <p:cBhvr>
                                        <p:cTn id="72" dur="1" fill="hold">
                                          <p:stCondLst>
                                            <p:cond delay="999"/>
                                          </p:stCondLst>
                                        </p:cTn>
                                        <p:tgtEl>
                                          <p:spTgt spid="9"/>
                                        </p:tgtEl>
                                        <p:attrNameLst>
                                          <p:attrName>style.visibility</p:attrName>
                                        </p:attrNameLst>
                                      </p:cBhvr>
                                      <p:to>
                                        <p:strVal val="hidden"/>
                                      </p:to>
                                    </p:set>
                                  </p:childTnLst>
                                </p:cTn>
                              </p:par>
                              <p:par>
                                <p:cTn id="73" presetID="45" presetClass="entr" presetSubtype="0" fill="hold" grpId="0" nodeType="withEffect">
                                  <p:stCondLst>
                                    <p:cond delay="50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ppt_w</p:attrName>
                                        </p:attrNameLst>
                                      </p:cBhvr>
                                      <p:tavLst>
                                        <p:tav tm="0" fmla="#ppt_w*sin(2.5*pi*$)">
                                          <p:val>
                                            <p:fltVal val="0"/>
                                          </p:val>
                                        </p:tav>
                                        <p:tav tm="100000">
                                          <p:val>
                                            <p:fltVal val="1"/>
                                          </p:val>
                                        </p:tav>
                                      </p:tavLst>
                                    </p:anim>
                                    <p:anim calcmode="lin" valueType="num">
                                      <p:cBhvr>
                                        <p:cTn id="77" dur="1000" fill="hold"/>
                                        <p:tgtEl>
                                          <p:spTgt spid="10"/>
                                        </p:tgtEl>
                                        <p:attrNameLst>
                                          <p:attrName>ppt_h</p:attrName>
                                        </p:attrNameLst>
                                      </p:cBhvr>
                                      <p:tavLst>
                                        <p:tav tm="0">
                                          <p:val>
                                            <p:strVal val="#ppt_h"/>
                                          </p:val>
                                        </p:tav>
                                        <p:tav tm="100000">
                                          <p:val>
                                            <p:strVal val="#ppt_h"/>
                                          </p:val>
                                        </p:tav>
                                      </p:tavLst>
                                    </p:anim>
                                  </p:childTnLst>
                                </p:cTn>
                              </p:par>
                              <p:par>
                                <p:cTn id="78" presetID="10" presetClass="exit" presetSubtype="0" fill="hold" grpId="1" nodeType="withEffect">
                                  <p:stCondLst>
                                    <p:cond delay="500"/>
                                  </p:stCondLst>
                                  <p:childTnLst>
                                    <p:animEffect transition="out" filter="fade">
                                      <p:cBhvr>
                                        <p:cTn id="79" dur="1000"/>
                                        <p:tgtEl>
                                          <p:spTgt spid="15"/>
                                        </p:tgtEl>
                                      </p:cBhvr>
                                    </p:animEffect>
                                    <p:set>
                                      <p:cBhvr>
                                        <p:cTn id="80" dur="1" fill="hold">
                                          <p:stCondLst>
                                            <p:cond delay="999"/>
                                          </p:stCondLst>
                                        </p:cTn>
                                        <p:tgtEl>
                                          <p:spTgt spid="1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45" presetClass="exit" presetSubtype="0" fill="hold" grpId="1" nodeType="clickEffect">
                                  <p:stCondLst>
                                    <p:cond delay="0"/>
                                  </p:stCondLst>
                                  <p:childTnLst>
                                    <p:animEffect transition="out" filter="fade">
                                      <p:cBhvr>
                                        <p:cTn id="89" dur="1000"/>
                                        <p:tgtEl>
                                          <p:spTgt spid="10"/>
                                        </p:tgtEl>
                                      </p:cBhvr>
                                    </p:animEffect>
                                    <p:anim calcmode="lin" valueType="num">
                                      <p:cBhvr>
                                        <p:cTn id="90"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1" dur="1000"/>
                                        <p:tgtEl>
                                          <p:spTgt spid="10"/>
                                        </p:tgtEl>
                                        <p:attrNameLst>
                                          <p:attrName>ppt_h</p:attrName>
                                        </p:attrNameLst>
                                      </p:cBhvr>
                                      <p:tavLst>
                                        <p:tav tm="0">
                                          <p:val>
                                            <p:strVal val="ppt_h"/>
                                          </p:val>
                                        </p:tav>
                                        <p:tav tm="100000">
                                          <p:val>
                                            <p:strVal val="ppt_h"/>
                                          </p:val>
                                        </p:tav>
                                      </p:tavLst>
                                    </p:anim>
                                    <p:set>
                                      <p:cBhvr>
                                        <p:cTn id="92" dur="1" fill="hold">
                                          <p:stCondLst>
                                            <p:cond delay="999"/>
                                          </p:stCondLst>
                                        </p:cTn>
                                        <p:tgtEl>
                                          <p:spTgt spid="10"/>
                                        </p:tgtEl>
                                        <p:attrNameLst>
                                          <p:attrName>style.visibility</p:attrName>
                                        </p:attrNameLst>
                                      </p:cBhvr>
                                      <p:to>
                                        <p:strVal val="hidden"/>
                                      </p:to>
                                    </p:set>
                                  </p:childTnLst>
                                </p:cTn>
                              </p:par>
                              <p:par>
                                <p:cTn id="93" presetID="45" presetClass="entr" presetSubtype="0" fill="hold" grpId="0" nodeType="withEffect">
                                  <p:stCondLst>
                                    <p:cond delay="50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ppt_w</p:attrName>
                                        </p:attrNameLst>
                                      </p:cBhvr>
                                      <p:tavLst>
                                        <p:tav tm="0" fmla="#ppt_w*sin(2.5*pi*$)">
                                          <p:val>
                                            <p:fltVal val="0"/>
                                          </p:val>
                                        </p:tav>
                                        <p:tav tm="100000">
                                          <p:val>
                                            <p:fltVal val="1"/>
                                          </p:val>
                                        </p:tav>
                                      </p:tavLst>
                                    </p:anim>
                                    <p:anim calcmode="lin" valueType="num">
                                      <p:cBhvr>
                                        <p:cTn id="97" dur="1000" fill="hold"/>
                                        <p:tgtEl>
                                          <p:spTgt spid="11"/>
                                        </p:tgtEl>
                                        <p:attrNameLst>
                                          <p:attrName>ppt_h</p:attrName>
                                        </p:attrNameLst>
                                      </p:cBhvr>
                                      <p:tavLst>
                                        <p:tav tm="0">
                                          <p:val>
                                            <p:strVal val="#ppt_h"/>
                                          </p:val>
                                        </p:tav>
                                        <p:tav tm="100000">
                                          <p:val>
                                            <p:strVal val="#ppt_h"/>
                                          </p:val>
                                        </p:tav>
                                      </p:tavLst>
                                    </p:anim>
                                  </p:childTnLst>
                                </p:cTn>
                              </p:par>
                              <p:par>
                                <p:cTn id="98" presetID="10" presetClass="exit" presetSubtype="0" fill="hold" grpId="1" nodeType="withEffect">
                                  <p:stCondLst>
                                    <p:cond delay="500"/>
                                  </p:stCondLst>
                                  <p:childTnLst>
                                    <p:animEffect transition="out" filter="fade">
                                      <p:cBhvr>
                                        <p:cTn id="99" dur="1000"/>
                                        <p:tgtEl>
                                          <p:spTgt spid="16"/>
                                        </p:tgtEl>
                                      </p:cBhvr>
                                    </p:animEffect>
                                    <p:set>
                                      <p:cBhvr>
                                        <p:cTn id="100" dur="1" fill="hold">
                                          <p:stCondLst>
                                            <p:cond delay="999"/>
                                          </p:stCondLst>
                                        </p:cTn>
                                        <p:tgtEl>
                                          <p:spTgt spid="1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45" presetClass="exit" presetSubtype="0" fill="hold" grpId="1" nodeType="clickEffect">
                                  <p:stCondLst>
                                    <p:cond delay="0"/>
                                  </p:stCondLst>
                                  <p:childTnLst>
                                    <p:animEffect transition="out" filter="fade">
                                      <p:cBhvr>
                                        <p:cTn id="109" dur="1000"/>
                                        <p:tgtEl>
                                          <p:spTgt spid="11"/>
                                        </p:tgtEl>
                                      </p:cBhvr>
                                    </p:animEffect>
                                    <p:anim calcmode="lin" valueType="num">
                                      <p:cBhvr>
                                        <p:cTn id="110"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1" dur="1000"/>
                                        <p:tgtEl>
                                          <p:spTgt spid="11"/>
                                        </p:tgtEl>
                                        <p:attrNameLst>
                                          <p:attrName>ppt_h</p:attrName>
                                        </p:attrNameLst>
                                      </p:cBhvr>
                                      <p:tavLst>
                                        <p:tav tm="0">
                                          <p:val>
                                            <p:strVal val="ppt_h"/>
                                          </p:val>
                                        </p:tav>
                                        <p:tav tm="100000">
                                          <p:val>
                                            <p:strVal val="ppt_h"/>
                                          </p:val>
                                        </p:tav>
                                      </p:tavLst>
                                    </p:anim>
                                    <p:set>
                                      <p:cBhvr>
                                        <p:cTn id="112" dur="1" fill="hold">
                                          <p:stCondLst>
                                            <p:cond delay="999"/>
                                          </p:stCondLst>
                                        </p:cTn>
                                        <p:tgtEl>
                                          <p:spTgt spid="11"/>
                                        </p:tgtEl>
                                        <p:attrNameLst>
                                          <p:attrName>style.visibility</p:attrName>
                                        </p:attrNameLst>
                                      </p:cBhvr>
                                      <p:to>
                                        <p:strVal val="hidden"/>
                                      </p:to>
                                    </p:set>
                                  </p:childTnLst>
                                </p:cTn>
                              </p:par>
                              <p:par>
                                <p:cTn id="113" presetID="45" presetClass="entr" presetSubtype="0" fill="hold" grpId="0" nodeType="withEffect">
                                  <p:stCondLst>
                                    <p:cond delay="50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1000"/>
                                        <p:tgtEl>
                                          <p:spTgt spid="12"/>
                                        </p:tgtEl>
                                      </p:cBhvr>
                                    </p:animEffect>
                                    <p:anim calcmode="lin" valueType="num">
                                      <p:cBhvr>
                                        <p:cTn id="116" dur="1000" fill="hold"/>
                                        <p:tgtEl>
                                          <p:spTgt spid="12"/>
                                        </p:tgtEl>
                                        <p:attrNameLst>
                                          <p:attrName>ppt_w</p:attrName>
                                        </p:attrNameLst>
                                      </p:cBhvr>
                                      <p:tavLst>
                                        <p:tav tm="0" fmla="#ppt_w*sin(2.5*pi*$)">
                                          <p:val>
                                            <p:fltVal val="0"/>
                                          </p:val>
                                        </p:tav>
                                        <p:tav tm="100000">
                                          <p:val>
                                            <p:fltVal val="1"/>
                                          </p:val>
                                        </p:tav>
                                      </p:tavLst>
                                    </p:anim>
                                    <p:anim calcmode="lin" valueType="num">
                                      <p:cBhvr>
                                        <p:cTn id="117" dur="1000" fill="hold"/>
                                        <p:tgtEl>
                                          <p:spTgt spid="12"/>
                                        </p:tgtEl>
                                        <p:attrNameLst>
                                          <p:attrName>ppt_h</p:attrName>
                                        </p:attrNameLst>
                                      </p:cBhvr>
                                      <p:tavLst>
                                        <p:tav tm="0">
                                          <p:val>
                                            <p:strVal val="#ppt_h"/>
                                          </p:val>
                                        </p:tav>
                                        <p:tav tm="100000">
                                          <p:val>
                                            <p:strVal val="#ppt_h"/>
                                          </p:val>
                                        </p:tav>
                                      </p:tavLst>
                                    </p:anim>
                                  </p:childTnLst>
                                </p:cTn>
                              </p:par>
                              <p:par>
                                <p:cTn id="118" presetID="10" presetClass="exit" presetSubtype="0" fill="hold" grpId="1" nodeType="withEffect">
                                  <p:stCondLst>
                                    <p:cond delay="500"/>
                                  </p:stCondLst>
                                  <p:childTnLst>
                                    <p:animEffect transition="out" filter="fade">
                                      <p:cBhvr>
                                        <p:cTn id="119" dur="1000"/>
                                        <p:tgtEl>
                                          <p:spTgt spid="17"/>
                                        </p:tgtEl>
                                      </p:cBhvr>
                                    </p:animEffect>
                                    <p:set>
                                      <p:cBhvr>
                                        <p:cTn id="120" dur="1" fill="hold">
                                          <p:stCondLst>
                                            <p:cond delay="999"/>
                                          </p:stCondLst>
                                        </p:cTn>
                                        <p:tgtEl>
                                          <p:spTgt spid="17"/>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fade">
                                      <p:cBhvr>
                                        <p:cTn id="125" dur="10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1000"/>
                                        <p:tgtEl>
                                          <p:spTgt spid="18"/>
                                        </p:tgtEl>
                                      </p:cBhvr>
                                    </p:animEffect>
                                    <p:set>
                                      <p:cBhvr>
                                        <p:cTn id="130" dur="1" fill="hold">
                                          <p:stCondLst>
                                            <p:cond delay="999"/>
                                          </p:stCondLst>
                                        </p:cTn>
                                        <p:tgtEl>
                                          <p:spTgt spid="18"/>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childTnLst>
                                </p:cTn>
                              </p:par>
                              <p:par>
                                <p:cTn id="134" presetID="6" presetClass="emph" presetSubtype="0" fill="hold" grpId="1" nodeType="withEffect">
                                  <p:stCondLst>
                                    <p:cond delay="0"/>
                                  </p:stCondLst>
                                  <p:childTnLst>
                                    <p:animScale>
                                      <p:cBhvr>
                                        <p:cTn id="135" dur="2000" fill="hold"/>
                                        <p:tgtEl>
                                          <p:spTgt spid="19"/>
                                        </p:tgtEl>
                                      </p:cBhvr>
                                      <p:by x="400000" y="400000"/>
                                    </p:animScale>
                                  </p:childTnLst>
                                </p:cTn>
                              </p:par>
                              <p:par>
                                <p:cTn id="136" presetID="42" presetClass="path" presetSubtype="0" fill="hold" grpId="2" nodeType="withEffect">
                                  <p:stCondLst>
                                    <p:cond delay="0"/>
                                  </p:stCondLst>
                                  <p:childTnLst>
                                    <p:animMotion origin="layout" path="M -2.77778E-7 -4.07407E-6 L 0.00017 0.13357 " pathEditMode="relative" rAng="0" ptsTypes="AA">
                                      <p:cBhvr>
                                        <p:cTn id="137" dur="2000" fill="hold"/>
                                        <p:tgtEl>
                                          <p:spTgt spid="19"/>
                                        </p:tgtEl>
                                        <p:attrNameLst>
                                          <p:attrName>ppt_x</p:attrName>
                                          <p:attrName>ppt_y</p:attrName>
                                        </p:attrNameLst>
                                      </p:cBhvr>
                                      <p:rCtr x="0"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6" grpId="1"/>
      <p:bldP spid="8" grpId="0"/>
      <p:bldP spid="8" grpId="1"/>
      <p:bldP spid="9" grpId="0"/>
      <p:bldP spid="9" grpId="1"/>
      <p:bldP spid="10" grpId="0"/>
      <p:bldP spid="10" grpId="1"/>
      <p:bldP spid="11" grpId="0"/>
      <p:bldP spid="11" grpId="1"/>
      <p:bldP spid="12" grpId="0"/>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19"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302738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Rectangle: Rounded Corners 4"/>
          <p:cNvSpPr/>
          <p:nvPr/>
        </p:nvSpPr>
        <p:spPr>
          <a:xfrm>
            <a:off x="2075762" y="1260574"/>
            <a:ext cx="2619528"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4150" y="3789860"/>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full</a:t>
            </a:r>
            <a:r>
              <a:rPr lang="en-US" sz="3200" b="1" dirty="0">
                <a:effectLst>
                  <a:outerShdw blurRad="38100" dist="38100" dir="2700000" algn="tl">
                    <a:srgbClr val="000000">
                      <a:alpha val="43137"/>
                    </a:srgbClr>
                  </a:outerShdw>
                </a:effectLst>
                <a:latin typeface="+mj-lt"/>
              </a:rPr>
              <a:t> ~ NIV, </a:t>
            </a:r>
            <a:r>
              <a:rPr lang="en-US" sz="3200" b="1" dirty="0">
                <a:solidFill>
                  <a:srgbClr val="FFFF00"/>
                </a:solidFill>
                <a:effectLst>
                  <a:outerShdw blurRad="38100" dist="38100" dir="2700000" algn="tl">
                    <a:srgbClr val="000000">
                      <a:alpha val="43137"/>
                    </a:srgbClr>
                  </a:outerShdw>
                </a:effectLst>
                <a:latin typeface="+mj-lt"/>
              </a:rPr>
              <a:t>complete</a:t>
            </a:r>
            <a:r>
              <a:rPr lang="en-US" sz="3200" b="1" dirty="0">
                <a:effectLst>
                  <a:outerShdw blurRad="38100" dist="38100" dir="2700000" algn="tl">
                    <a:srgbClr val="000000">
                      <a:alpha val="43137"/>
                    </a:srgbClr>
                  </a:outerShdw>
                </a:effectLst>
                <a:latin typeface="+mj-lt"/>
              </a:rPr>
              <a:t> – better, </a:t>
            </a:r>
            <a:r>
              <a:rPr lang="en-US" sz="3200" b="1" i="1" dirty="0">
                <a:effectLst>
                  <a:outerShdw blurRad="38100" dist="38100" dir="2700000" algn="tl">
                    <a:srgbClr val="000000">
                      <a:alpha val="43137"/>
                    </a:srgbClr>
                  </a:outerShdw>
                </a:effectLst>
                <a:latin typeface="+mj-lt"/>
              </a:rPr>
              <a:t>completed</a:t>
            </a:r>
            <a:r>
              <a:rPr lang="en-US" sz="3200" b="1" dirty="0">
                <a:effectLst>
                  <a:outerShdw blurRad="38100" dist="38100" dir="2700000" algn="tl">
                    <a:srgbClr val="000000">
                      <a:alpha val="43137"/>
                    </a:srgbClr>
                  </a:outerShdw>
                </a:effectLst>
                <a:latin typeface="+mj-lt"/>
              </a:rPr>
              <a:t> (perfect tense)</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10" name="Rectangle: Rounded Corners 9"/>
          <p:cNvSpPr/>
          <p:nvPr/>
        </p:nvSpPr>
        <p:spPr>
          <a:xfrm>
            <a:off x="6283669" y="2744469"/>
            <a:ext cx="2122394"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383789" y="3161563"/>
            <a:ext cx="918128"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922" y="84183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Ps. 16:11 ~ </a:t>
            </a:r>
            <a:r>
              <a:rPr lang="en-US" sz="3200" b="1" dirty="0">
                <a:solidFill>
                  <a:srgbClr val="FFFF00"/>
                </a:solidFill>
                <a:effectLst>
                  <a:outerShdw blurRad="38100" dist="38100" dir="2700000" algn="tl">
                    <a:srgbClr val="000000">
                      <a:alpha val="43137"/>
                    </a:srgbClr>
                  </a:outerShdw>
                </a:effectLst>
              </a:rPr>
              <a:t>You will show me the path of life; In Your presence </a:t>
            </a:r>
            <a:r>
              <a:rPr lang="en-US" sz="3200" b="1" i="1" dirty="0">
                <a:solidFill>
                  <a:srgbClr val="FFFF00"/>
                </a:solidFill>
                <a:effectLst>
                  <a:outerShdw blurRad="38100" dist="38100" dir="2700000" algn="tl">
                    <a:srgbClr val="000000">
                      <a:alpha val="43137"/>
                    </a:srgbClr>
                  </a:outerShdw>
                </a:effectLst>
              </a:rPr>
              <a:t>is</a:t>
            </a:r>
            <a:r>
              <a:rPr lang="en-US" sz="3200" b="1" dirty="0">
                <a:solidFill>
                  <a:srgbClr val="FFFF00"/>
                </a:solidFill>
                <a:effectLst>
                  <a:outerShdw blurRad="38100" dist="38100" dir="2700000" algn="tl">
                    <a:srgbClr val="000000">
                      <a:alpha val="43137"/>
                    </a:srgbClr>
                  </a:outerShdw>
                </a:effectLst>
              </a:rPr>
              <a:t> fullness of joy; At Your right hand </a:t>
            </a:r>
            <a:r>
              <a:rPr lang="en-US" sz="3200" b="1" i="1" dirty="0">
                <a:solidFill>
                  <a:srgbClr val="FFFF00"/>
                </a:solidFill>
                <a:effectLst>
                  <a:outerShdw blurRad="38100" dist="38100" dir="2700000" algn="tl">
                    <a:srgbClr val="000000">
                      <a:alpha val="43137"/>
                    </a:srgbClr>
                  </a:outerShdw>
                </a:effectLst>
              </a:rPr>
              <a:t>are</a:t>
            </a:r>
            <a:r>
              <a:rPr lang="en-US" sz="3200" b="1" dirty="0">
                <a:solidFill>
                  <a:srgbClr val="FFFF00"/>
                </a:solidFill>
                <a:effectLst>
                  <a:outerShdw blurRad="38100" dist="38100" dir="2700000" algn="tl">
                    <a:srgbClr val="000000">
                      <a:alpha val="43137"/>
                    </a:srgbClr>
                  </a:outerShdw>
                </a:effectLst>
              </a:rPr>
              <a:t> pleasures forevermore.</a:t>
            </a:r>
          </a:p>
        </p:txBody>
      </p:sp>
      <p:sp>
        <p:nvSpPr>
          <p:cNvPr id="6" name="TextBox 5"/>
          <p:cNvSpPr txBox="1"/>
          <p:nvPr/>
        </p:nvSpPr>
        <p:spPr>
          <a:xfrm>
            <a:off x="441923" y="2317698"/>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John 15:11 ~ </a:t>
            </a:r>
            <a:r>
              <a:rPr lang="en-US" sz="3200" b="1" dirty="0">
                <a:solidFill>
                  <a:srgbClr val="FFFF00"/>
                </a:solidFill>
                <a:effectLst>
                  <a:outerShdw blurRad="38100" dist="38100" dir="2700000" algn="tl">
                    <a:srgbClr val="000000">
                      <a:alpha val="43137"/>
                    </a:srgbClr>
                  </a:outerShdw>
                </a:effectLst>
              </a:rPr>
              <a:t>These things I have spoken to you, that My joy may remain in you, and that your joy may be full. </a:t>
            </a:r>
            <a:endParaRPr lang="en-US"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691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animBg="1"/>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614" y="900546"/>
            <a:ext cx="6736773" cy="50569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23074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35549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Written from Ephesus c. AD 90-95 (capital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Times New Roman" panose="02020603050405020304" pitchFamily="18" charset="0"/>
              </a:rPr>
              <a:t>of Asia</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Minor)</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1828802"/>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effectLst>
                  <a:outerShdw blurRad="38100" dist="38100" dir="2700000" algn="tl">
                    <a:srgbClr val="000000">
                      <a:alpha val="43137"/>
                    </a:srgbClr>
                  </a:outerShdw>
                </a:effectLst>
              </a:rPr>
              <a:t>Polycarp, Papias, </a:t>
            </a:r>
            <a:r>
              <a:rPr lang="en-US" sz="3200" b="1" dirty="0" err="1">
                <a:effectLst>
                  <a:outerShdw blurRad="38100" dist="38100" dir="2700000" algn="tl">
                    <a:srgbClr val="000000">
                      <a:alpha val="43137"/>
                    </a:srgbClr>
                  </a:outerShdw>
                </a:effectLst>
              </a:rPr>
              <a:t>Iraneas</a:t>
            </a:r>
            <a:r>
              <a:rPr lang="en-US" sz="3200" b="1" dirty="0">
                <a:effectLst>
                  <a:outerShdw blurRad="38100" dist="38100" dir="2700000" algn="tl">
                    <a:srgbClr val="000000">
                      <a:alpha val="43137"/>
                    </a:srgbClr>
                  </a:outerShdw>
                </a:effectLst>
              </a:rPr>
              <a:t>, etc. all acknowledge the Apostle John as the author</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
        <p:nvSpPr>
          <p:cNvPr id="6" name="TextBox 5"/>
          <p:cNvSpPr txBox="1"/>
          <p:nvPr/>
        </p:nvSpPr>
        <p:spPr>
          <a:xfrm>
            <a:off x="688483" y="2819859"/>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solidFill>
                  <a:srgbClr val="FFFF00"/>
                </a:solidFill>
                <a:latin typeface="+mj-lt"/>
              </a:rPr>
              <a:t>My little children </a:t>
            </a:r>
            <a:r>
              <a:rPr lang="en-US" sz="3200" dirty="0">
                <a:latin typeface="+mj-lt"/>
              </a:rPr>
              <a:t>9x in this letter</a:t>
            </a:r>
            <a:endParaRPr lang="en-US" sz="3200" dirty="0">
              <a:solidFill>
                <a:schemeClr val="bg1"/>
              </a:solidFill>
              <a:latin typeface="+mj-lt"/>
            </a:endParaRPr>
          </a:p>
        </p:txBody>
      </p:sp>
    </p:spTree>
    <p:extLst>
      <p:ext uri="{BB962C8B-B14F-4D97-AF65-F5344CB8AC3E}">
        <p14:creationId xmlns:p14="http://schemas.microsoft.com/office/powerpoint/2010/main" val="7876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7" y="1091046"/>
            <a:ext cx="8312727" cy="46759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rot="7430964">
            <a:off x="5285505" y="2000914"/>
            <a:ext cx="159864" cy="6338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15" name="Isosceles Triangle 14"/>
          <p:cNvSpPr/>
          <p:nvPr/>
        </p:nvSpPr>
        <p:spPr>
          <a:xfrm rot="13749514">
            <a:off x="3884877" y="2044457"/>
            <a:ext cx="159864" cy="6338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2709245" y="2417445"/>
            <a:ext cx="1338655" cy="2581163"/>
          </a:xfrm>
          <a:custGeom>
            <a:avLst/>
            <a:gdLst>
              <a:gd name="connsiteX0" fmla="*/ 0 w 1129553"/>
              <a:gd name="connsiteY0" fmla="*/ 383241 h 2346511"/>
              <a:gd name="connsiteX1" fmla="*/ 403412 w 1129553"/>
              <a:gd name="connsiteY1" fmla="*/ 369794 h 2346511"/>
              <a:gd name="connsiteX2" fmla="*/ 403412 w 1129553"/>
              <a:gd name="connsiteY2" fmla="*/ 134470 h 2346511"/>
              <a:gd name="connsiteX3" fmla="*/ 510989 w 1129553"/>
              <a:gd name="connsiteY3" fmla="*/ 33617 h 2346511"/>
              <a:gd name="connsiteX4" fmla="*/ 665630 w 1129553"/>
              <a:gd name="connsiteY4" fmla="*/ 0 h 2346511"/>
              <a:gd name="connsiteX5" fmla="*/ 894230 w 1129553"/>
              <a:gd name="connsiteY5" fmla="*/ 80682 h 2346511"/>
              <a:gd name="connsiteX6" fmla="*/ 934571 w 1129553"/>
              <a:gd name="connsiteY6" fmla="*/ 201705 h 2346511"/>
              <a:gd name="connsiteX7" fmla="*/ 934571 w 1129553"/>
              <a:gd name="connsiteY7" fmla="*/ 356347 h 2346511"/>
              <a:gd name="connsiteX8" fmla="*/ 1116106 w 1129553"/>
              <a:gd name="connsiteY8" fmla="*/ 356347 h 2346511"/>
              <a:gd name="connsiteX9" fmla="*/ 1129553 w 1129553"/>
              <a:gd name="connsiteY9" fmla="*/ 1580029 h 2346511"/>
              <a:gd name="connsiteX10" fmla="*/ 934571 w 1129553"/>
              <a:gd name="connsiteY10" fmla="*/ 1580029 h 2346511"/>
              <a:gd name="connsiteX11" fmla="*/ 934571 w 1129553"/>
              <a:gd name="connsiteY11" fmla="*/ 2339788 h 2346511"/>
              <a:gd name="connsiteX12" fmla="*/ 389965 w 1129553"/>
              <a:gd name="connsiteY12" fmla="*/ 2346511 h 2346511"/>
              <a:gd name="connsiteX13" fmla="*/ 369795 w 1129553"/>
              <a:gd name="connsiteY13" fmla="*/ 1405217 h 2346511"/>
              <a:gd name="connsiteX14" fmla="*/ 33618 w 1129553"/>
              <a:gd name="connsiteY14" fmla="*/ 1411941 h 2346511"/>
              <a:gd name="connsiteX15" fmla="*/ 0 w 1129553"/>
              <a:gd name="connsiteY15" fmla="*/ 383241 h 2346511"/>
              <a:gd name="connsiteX0" fmla="*/ 0 w 1156447"/>
              <a:gd name="connsiteY0" fmla="*/ 383241 h 2346511"/>
              <a:gd name="connsiteX1" fmla="*/ 430306 w 1156447"/>
              <a:gd name="connsiteY1" fmla="*/ 369794 h 2346511"/>
              <a:gd name="connsiteX2" fmla="*/ 430306 w 1156447"/>
              <a:gd name="connsiteY2" fmla="*/ 134470 h 2346511"/>
              <a:gd name="connsiteX3" fmla="*/ 537883 w 1156447"/>
              <a:gd name="connsiteY3" fmla="*/ 33617 h 2346511"/>
              <a:gd name="connsiteX4" fmla="*/ 692524 w 1156447"/>
              <a:gd name="connsiteY4" fmla="*/ 0 h 2346511"/>
              <a:gd name="connsiteX5" fmla="*/ 921124 w 1156447"/>
              <a:gd name="connsiteY5" fmla="*/ 80682 h 2346511"/>
              <a:gd name="connsiteX6" fmla="*/ 961465 w 1156447"/>
              <a:gd name="connsiteY6" fmla="*/ 201705 h 2346511"/>
              <a:gd name="connsiteX7" fmla="*/ 961465 w 1156447"/>
              <a:gd name="connsiteY7" fmla="*/ 356347 h 2346511"/>
              <a:gd name="connsiteX8" fmla="*/ 1143000 w 1156447"/>
              <a:gd name="connsiteY8" fmla="*/ 356347 h 2346511"/>
              <a:gd name="connsiteX9" fmla="*/ 1156447 w 1156447"/>
              <a:gd name="connsiteY9" fmla="*/ 1580029 h 2346511"/>
              <a:gd name="connsiteX10" fmla="*/ 961465 w 1156447"/>
              <a:gd name="connsiteY10" fmla="*/ 1580029 h 2346511"/>
              <a:gd name="connsiteX11" fmla="*/ 961465 w 1156447"/>
              <a:gd name="connsiteY11" fmla="*/ 2339788 h 2346511"/>
              <a:gd name="connsiteX12" fmla="*/ 416859 w 1156447"/>
              <a:gd name="connsiteY12" fmla="*/ 2346511 h 2346511"/>
              <a:gd name="connsiteX13" fmla="*/ 396689 w 1156447"/>
              <a:gd name="connsiteY13" fmla="*/ 1405217 h 2346511"/>
              <a:gd name="connsiteX14" fmla="*/ 60512 w 1156447"/>
              <a:gd name="connsiteY14" fmla="*/ 1411941 h 2346511"/>
              <a:gd name="connsiteX15" fmla="*/ 0 w 1156447"/>
              <a:gd name="connsiteY15" fmla="*/ 383241 h 2346511"/>
              <a:gd name="connsiteX0" fmla="*/ 33618 w 1190065"/>
              <a:gd name="connsiteY0" fmla="*/ 383241 h 2346511"/>
              <a:gd name="connsiteX1" fmla="*/ 463924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50477 w 1190065"/>
              <a:gd name="connsiteY2" fmla="*/ 107576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1035424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203512"/>
              <a:gd name="connsiteY0" fmla="*/ 383242 h 2346512"/>
              <a:gd name="connsiteX1" fmla="*/ 416859 w 1203512"/>
              <a:gd name="connsiteY1" fmla="*/ 369795 h 2346512"/>
              <a:gd name="connsiteX2" fmla="*/ 450477 w 1203512"/>
              <a:gd name="connsiteY2" fmla="*/ 107577 h 2346512"/>
              <a:gd name="connsiteX3" fmla="*/ 571501 w 1203512"/>
              <a:gd name="connsiteY3" fmla="*/ 0 h 2346512"/>
              <a:gd name="connsiteX4" fmla="*/ 726142 w 1203512"/>
              <a:gd name="connsiteY4" fmla="*/ 1 h 2346512"/>
              <a:gd name="connsiteX5" fmla="*/ 968189 w 1203512"/>
              <a:gd name="connsiteY5" fmla="*/ 80683 h 2346512"/>
              <a:gd name="connsiteX6" fmla="*/ 1021977 w 1203512"/>
              <a:gd name="connsiteY6" fmla="*/ 201706 h 2346512"/>
              <a:gd name="connsiteX7" fmla="*/ 1035424 w 1203512"/>
              <a:gd name="connsiteY7" fmla="*/ 356348 h 2346512"/>
              <a:gd name="connsiteX8" fmla="*/ 1203512 w 1203512"/>
              <a:gd name="connsiteY8" fmla="*/ 356348 h 2346512"/>
              <a:gd name="connsiteX9" fmla="*/ 1190065 w 1203512"/>
              <a:gd name="connsiteY9" fmla="*/ 1580030 h 2346512"/>
              <a:gd name="connsiteX10" fmla="*/ 995083 w 1203512"/>
              <a:gd name="connsiteY10" fmla="*/ 1580030 h 2346512"/>
              <a:gd name="connsiteX11" fmla="*/ 995083 w 1203512"/>
              <a:gd name="connsiteY11" fmla="*/ 2339789 h 2346512"/>
              <a:gd name="connsiteX12" fmla="*/ 450477 w 1203512"/>
              <a:gd name="connsiteY12" fmla="*/ 2346512 h 2346512"/>
              <a:gd name="connsiteX13" fmla="*/ 430307 w 1203512"/>
              <a:gd name="connsiteY13" fmla="*/ 1405218 h 2346512"/>
              <a:gd name="connsiteX14" fmla="*/ 0 w 1203512"/>
              <a:gd name="connsiteY14" fmla="*/ 1405218 h 2346512"/>
              <a:gd name="connsiteX15" fmla="*/ 33618 w 1203512"/>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580030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627095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959" h="2346512">
                <a:moveTo>
                  <a:pt x="33618" y="383242"/>
                </a:moveTo>
                <a:lnTo>
                  <a:pt x="416859" y="369795"/>
                </a:lnTo>
                <a:lnTo>
                  <a:pt x="450477" y="107577"/>
                </a:lnTo>
                <a:lnTo>
                  <a:pt x="571501" y="0"/>
                </a:lnTo>
                <a:lnTo>
                  <a:pt x="726142" y="1"/>
                </a:lnTo>
                <a:lnTo>
                  <a:pt x="968189" y="80683"/>
                </a:lnTo>
                <a:lnTo>
                  <a:pt x="1021977" y="201706"/>
                </a:lnTo>
                <a:lnTo>
                  <a:pt x="1035424" y="356348"/>
                </a:lnTo>
                <a:lnTo>
                  <a:pt x="1203512" y="356348"/>
                </a:lnTo>
                <a:lnTo>
                  <a:pt x="1216959" y="1647265"/>
                </a:lnTo>
                <a:lnTo>
                  <a:pt x="995083" y="1627095"/>
                </a:lnTo>
                <a:lnTo>
                  <a:pt x="995083" y="2339789"/>
                </a:lnTo>
                <a:lnTo>
                  <a:pt x="450477" y="2346512"/>
                </a:lnTo>
                <a:lnTo>
                  <a:pt x="430307" y="1405218"/>
                </a:lnTo>
                <a:lnTo>
                  <a:pt x="0" y="1405218"/>
                </a:lnTo>
                <a:lnTo>
                  <a:pt x="33618" y="383242"/>
                </a:lnTo>
                <a:close/>
              </a:path>
            </a:pathLst>
          </a:custGeom>
          <a:solidFill>
            <a:schemeClr val="bg2">
              <a:lumMod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3919145" y="2424952"/>
            <a:ext cx="1338655" cy="2581163"/>
          </a:xfrm>
          <a:custGeom>
            <a:avLst/>
            <a:gdLst>
              <a:gd name="connsiteX0" fmla="*/ 0 w 1129553"/>
              <a:gd name="connsiteY0" fmla="*/ 383241 h 2346511"/>
              <a:gd name="connsiteX1" fmla="*/ 403412 w 1129553"/>
              <a:gd name="connsiteY1" fmla="*/ 369794 h 2346511"/>
              <a:gd name="connsiteX2" fmla="*/ 403412 w 1129553"/>
              <a:gd name="connsiteY2" fmla="*/ 134470 h 2346511"/>
              <a:gd name="connsiteX3" fmla="*/ 510989 w 1129553"/>
              <a:gd name="connsiteY3" fmla="*/ 33617 h 2346511"/>
              <a:gd name="connsiteX4" fmla="*/ 665630 w 1129553"/>
              <a:gd name="connsiteY4" fmla="*/ 0 h 2346511"/>
              <a:gd name="connsiteX5" fmla="*/ 894230 w 1129553"/>
              <a:gd name="connsiteY5" fmla="*/ 80682 h 2346511"/>
              <a:gd name="connsiteX6" fmla="*/ 934571 w 1129553"/>
              <a:gd name="connsiteY6" fmla="*/ 201705 h 2346511"/>
              <a:gd name="connsiteX7" fmla="*/ 934571 w 1129553"/>
              <a:gd name="connsiteY7" fmla="*/ 356347 h 2346511"/>
              <a:gd name="connsiteX8" fmla="*/ 1116106 w 1129553"/>
              <a:gd name="connsiteY8" fmla="*/ 356347 h 2346511"/>
              <a:gd name="connsiteX9" fmla="*/ 1129553 w 1129553"/>
              <a:gd name="connsiteY9" fmla="*/ 1580029 h 2346511"/>
              <a:gd name="connsiteX10" fmla="*/ 934571 w 1129553"/>
              <a:gd name="connsiteY10" fmla="*/ 1580029 h 2346511"/>
              <a:gd name="connsiteX11" fmla="*/ 934571 w 1129553"/>
              <a:gd name="connsiteY11" fmla="*/ 2339788 h 2346511"/>
              <a:gd name="connsiteX12" fmla="*/ 389965 w 1129553"/>
              <a:gd name="connsiteY12" fmla="*/ 2346511 h 2346511"/>
              <a:gd name="connsiteX13" fmla="*/ 369795 w 1129553"/>
              <a:gd name="connsiteY13" fmla="*/ 1405217 h 2346511"/>
              <a:gd name="connsiteX14" fmla="*/ 33618 w 1129553"/>
              <a:gd name="connsiteY14" fmla="*/ 1411941 h 2346511"/>
              <a:gd name="connsiteX15" fmla="*/ 0 w 1129553"/>
              <a:gd name="connsiteY15" fmla="*/ 383241 h 2346511"/>
              <a:gd name="connsiteX0" fmla="*/ 0 w 1156447"/>
              <a:gd name="connsiteY0" fmla="*/ 383241 h 2346511"/>
              <a:gd name="connsiteX1" fmla="*/ 430306 w 1156447"/>
              <a:gd name="connsiteY1" fmla="*/ 369794 h 2346511"/>
              <a:gd name="connsiteX2" fmla="*/ 430306 w 1156447"/>
              <a:gd name="connsiteY2" fmla="*/ 134470 h 2346511"/>
              <a:gd name="connsiteX3" fmla="*/ 537883 w 1156447"/>
              <a:gd name="connsiteY3" fmla="*/ 33617 h 2346511"/>
              <a:gd name="connsiteX4" fmla="*/ 692524 w 1156447"/>
              <a:gd name="connsiteY4" fmla="*/ 0 h 2346511"/>
              <a:gd name="connsiteX5" fmla="*/ 921124 w 1156447"/>
              <a:gd name="connsiteY5" fmla="*/ 80682 h 2346511"/>
              <a:gd name="connsiteX6" fmla="*/ 961465 w 1156447"/>
              <a:gd name="connsiteY6" fmla="*/ 201705 h 2346511"/>
              <a:gd name="connsiteX7" fmla="*/ 961465 w 1156447"/>
              <a:gd name="connsiteY7" fmla="*/ 356347 h 2346511"/>
              <a:gd name="connsiteX8" fmla="*/ 1143000 w 1156447"/>
              <a:gd name="connsiteY8" fmla="*/ 356347 h 2346511"/>
              <a:gd name="connsiteX9" fmla="*/ 1156447 w 1156447"/>
              <a:gd name="connsiteY9" fmla="*/ 1580029 h 2346511"/>
              <a:gd name="connsiteX10" fmla="*/ 961465 w 1156447"/>
              <a:gd name="connsiteY10" fmla="*/ 1580029 h 2346511"/>
              <a:gd name="connsiteX11" fmla="*/ 961465 w 1156447"/>
              <a:gd name="connsiteY11" fmla="*/ 2339788 h 2346511"/>
              <a:gd name="connsiteX12" fmla="*/ 416859 w 1156447"/>
              <a:gd name="connsiteY12" fmla="*/ 2346511 h 2346511"/>
              <a:gd name="connsiteX13" fmla="*/ 396689 w 1156447"/>
              <a:gd name="connsiteY13" fmla="*/ 1405217 h 2346511"/>
              <a:gd name="connsiteX14" fmla="*/ 60512 w 1156447"/>
              <a:gd name="connsiteY14" fmla="*/ 1411941 h 2346511"/>
              <a:gd name="connsiteX15" fmla="*/ 0 w 1156447"/>
              <a:gd name="connsiteY15" fmla="*/ 383241 h 2346511"/>
              <a:gd name="connsiteX0" fmla="*/ 33618 w 1190065"/>
              <a:gd name="connsiteY0" fmla="*/ 383241 h 2346511"/>
              <a:gd name="connsiteX1" fmla="*/ 463924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50477 w 1190065"/>
              <a:gd name="connsiteY2" fmla="*/ 107576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1035424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203512"/>
              <a:gd name="connsiteY0" fmla="*/ 383242 h 2346512"/>
              <a:gd name="connsiteX1" fmla="*/ 416859 w 1203512"/>
              <a:gd name="connsiteY1" fmla="*/ 369795 h 2346512"/>
              <a:gd name="connsiteX2" fmla="*/ 450477 w 1203512"/>
              <a:gd name="connsiteY2" fmla="*/ 107577 h 2346512"/>
              <a:gd name="connsiteX3" fmla="*/ 571501 w 1203512"/>
              <a:gd name="connsiteY3" fmla="*/ 0 h 2346512"/>
              <a:gd name="connsiteX4" fmla="*/ 726142 w 1203512"/>
              <a:gd name="connsiteY4" fmla="*/ 1 h 2346512"/>
              <a:gd name="connsiteX5" fmla="*/ 968189 w 1203512"/>
              <a:gd name="connsiteY5" fmla="*/ 80683 h 2346512"/>
              <a:gd name="connsiteX6" fmla="*/ 1021977 w 1203512"/>
              <a:gd name="connsiteY6" fmla="*/ 201706 h 2346512"/>
              <a:gd name="connsiteX7" fmla="*/ 1035424 w 1203512"/>
              <a:gd name="connsiteY7" fmla="*/ 356348 h 2346512"/>
              <a:gd name="connsiteX8" fmla="*/ 1203512 w 1203512"/>
              <a:gd name="connsiteY8" fmla="*/ 356348 h 2346512"/>
              <a:gd name="connsiteX9" fmla="*/ 1190065 w 1203512"/>
              <a:gd name="connsiteY9" fmla="*/ 1580030 h 2346512"/>
              <a:gd name="connsiteX10" fmla="*/ 995083 w 1203512"/>
              <a:gd name="connsiteY10" fmla="*/ 1580030 h 2346512"/>
              <a:gd name="connsiteX11" fmla="*/ 995083 w 1203512"/>
              <a:gd name="connsiteY11" fmla="*/ 2339789 h 2346512"/>
              <a:gd name="connsiteX12" fmla="*/ 450477 w 1203512"/>
              <a:gd name="connsiteY12" fmla="*/ 2346512 h 2346512"/>
              <a:gd name="connsiteX13" fmla="*/ 430307 w 1203512"/>
              <a:gd name="connsiteY13" fmla="*/ 1405218 h 2346512"/>
              <a:gd name="connsiteX14" fmla="*/ 0 w 1203512"/>
              <a:gd name="connsiteY14" fmla="*/ 1405218 h 2346512"/>
              <a:gd name="connsiteX15" fmla="*/ 33618 w 1203512"/>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580030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627095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959" h="2346512">
                <a:moveTo>
                  <a:pt x="33618" y="383242"/>
                </a:moveTo>
                <a:lnTo>
                  <a:pt x="416859" y="369795"/>
                </a:lnTo>
                <a:lnTo>
                  <a:pt x="450477" y="107577"/>
                </a:lnTo>
                <a:lnTo>
                  <a:pt x="571501" y="0"/>
                </a:lnTo>
                <a:lnTo>
                  <a:pt x="726142" y="1"/>
                </a:lnTo>
                <a:lnTo>
                  <a:pt x="968189" y="80683"/>
                </a:lnTo>
                <a:lnTo>
                  <a:pt x="1021977" y="201706"/>
                </a:lnTo>
                <a:lnTo>
                  <a:pt x="1035424" y="356348"/>
                </a:lnTo>
                <a:lnTo>
                  <a:pt x="1203512" y="356348"/>
                </a:lnTo>
                <a:lnTo>
                  <a:pt x="1216959" y="1647265"/>
                </a:lnTo>
                <a:lnTo>
                  <a:pt x="995083" y="1627095"/>
                </a:lnTo>
                <a:lnTo>
                  <a:pt x="995083" y="2339789"/>
                </a:lnTo>
                <a:lnTo>
                  <a:pt x="450477" y="2346512"/>
                </a:lnTo>
                <a:lnTo>
                  <a:pt x="430307" y="1405218"/>
                </a:lnTo>
                <a:lnTo>
                  <a:pt x="0" y="1405218"/>
                </a:lnTo>
                <a:lnTo>
                  <a:pt x="33618" y="383242"/>
                </a:lnTo>
                <a:close/>
              </a:path>
            </a:pathLst>
          </a:custGeom>
          <a:solidFill>
            <a:schemeClr val="bg2">
              <a:lumMod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5022476" y="2411504"/>
            <a:ext cx="1338655" cy="2581163"/>
          </a:xfrm>
          <a:custGeom>
            <a:avLst/>
            <a:gdLst>
              <a:gd name="connsiteX0" fmla="*/ 0 w 1129553"/>
              <a:gd name="connsiteY0" fmla="*/ 383241 h 2346511"/>
              <a:gd name="connsiteX1" fmla="*/ 403412 w 1129553"/>
              <a:gd name="connsiteY1" fmla="*/ 369794 h 2346511"/>
              <a:gd name="connsiteX2" fmla="*/ 403412 w 1129553"/>
              <a:gd name="connsiteY2" fmla="*/ 134470 h 2346511"/>
              <a:gd name="connsiteX3" fmla="*/ 510989 w 1129553"/>
              <a:gd name="connsiteY3" fmla="*/ 33617 h 2346511"/>
              <a:gd name="connsiteX4" fmla="*/ 665630 w 1129553"/>
              <a:gd name="connsiteY4" fmla="*/ 0 h 2346511"/>
              <a:gd name="connsiteX5" fmla="*/ 894230 w 1129553"/>
              <a:gd name="connsiteY5" fmla="*/ 80682 h 2346511"/>
              <a:gd name="connsiteX6" fmla="*/ 934571 w 1129553"/>
              <a:gd name="connsiteY6" fmla="*/ 201705 h 2346511"/>
              <a:gd name="connsiteX7" fmla="*/ 934571 w 1129553"/>
              <a:gd name="connsiteY7" fmla="*/ 356347 h 2346511"/>
              <a:gd name="connsiteX8" fmla="*/ 1116106 w 1129553"/>
              <a:gd name="connsiteY8" fmla="*/ 356347 h 2346511"/>
              <a:gd name="connsiteX9" fmla="*/ 1129553 w 1129553"/>
              <a:gd name="connsiteY9" fmla="*/ 1580029 h 2346511"/>
              <a:gd name="connsiteX10" fmla="*/ 934571 w 1129553"/>
              <a:gd name="connsiteY10" fmla="*/ 1580029 h 2346511"/>
              <a:gd name="connsiteX11" fmla="*/ 934571 w 1129553"/>
              <a:gd name="connsiteY11" fmla="*/ 2339788 h 2346511"/>
              <a:gd name="connsiteX12" fmla="*/ 389965 w 1129553"/>
              <a:gd name="connsiteY12" fmla="*/ 2346511 h 2346511"/>
              <a:gd name="connsiteX13" fmla="*/ 369795 w 1129553"/>
              <a:gd name="connsiteY13" fmla="*/ 1405217 h 2346511"/>
              <a:gd name="connsiteX14" fmla="*/ 33618 w 1129553"/>
              <a:gd name="connsiteY14" fmla="*/ 1411941 h 2346511"/>
              <a:gd name="connsiteX15" fmla="*/ 0 w 1129553"/>
              <a:gd name="connsiteY15" fmla="*/ 383241 h 2346511"/>
              <a:gd name="connsiteX0" fmla="*/ 0 w 1156447"/>
              <a:gd name="connsiteY0" fmla="*/ 383241 h 2346511"/>
              <a:gd name="connsiteX1" fmla="*/ 430306 w 1156447"/>
              <a:gd name="connsiteY1" fmla="*/ 369794 h 2346511"/>
              <a:gd name="connsiteX2" fmla="*/ 430306 w 1156447"/>
              <a:gd name="connsiteY2" fmla="*/ 134470 h 2346511"/>
              <a:gd name="connsiteX3" fmla="*/ 537883 w 1156447"/>
              <a:gd name="connsiteY3" fmla="*/ 33617 h 2346511"/>
              <a:gd name="connsiteX4" fmla="*/ 692524 w 1156447"/>
              <a:gd name="connsiteY4" fmla="*/ 0 h 2346511"/>
              <a:gd name="connsiteX5" fmla="*/ 921124 w 1156447"/>
              <a:gd name="connsiteY5" fmla="*/ 80682 h 2346511"/>
              <a:gd name="connsiteX6" fmla="*/ 961465 w 1156447"/>
              <a:gd name="connsiteY6" fmla="*/ 201705 h 2346511"/>
              <a:gd name="connsiteX7" fmla="*/ 961465 w 1156447"/>
              <a:gd name="connsiteY7" fmla="*/ 356347 h 2346511"/>
              <a:gd name="connsiteX8" fmla="*/ 1143000 w 1156447"/>
              <a:gd name="connsiteY8" fmla="*/ 356347 h 2346511"/>
              <a:gd name="connsiteX9" fmla="*/ 1156447 w 1156447"/>
              <a:gd name="connsiteY9" fmla="*/ 1580029 h 2346511"/>
              <a:gd name="connsiteX10" fmla="*/ 961465 w 1156447"/>
              <a:gd name="connsiteY10" fmla="*/ 1580029 h 2346511"/>
              <a:gd name="connsiteX11" fmla="*/ 961465 w 1156447"/>
              <a:gd name="connsiteY11" fmla="*/ 2339788 h 2346511"/>
              <a:gd name="connsiteX12" fmla="*/ 416859 w 1156447"/>
              <a:gd name="connsiteY12" fmla="*/ 2346511 h 2346511"/>
              <a:gd name="connsiteX13" fmla="*/ 396689 w 1156447"/>
              <a:gd name="connsiteY13" fmla="*/ 1405217 h 2346511"/>
              <a:gd name="connsiteX14" fmla="*/ 60512 w 1156447"/>
              <a:gd name="connsiteY14" fmla="*/ 1411941 h 2346511"/>
              <a:gd name="connsiteX15" fmla="*/ 0 w 1156447"/>
              <a:gd name="connsiteY15" fmla="*/ 383241 h 2346511"/>
              <a:gd name="connsiteX0" fmla="*/ 33618 w 1190065"/>
              <a:gd name="connsiteY0" fmla="*/ 383241 h 2346511"/>
              <a:gd name="connsiteX1" fmla="*/ 463924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63924 w 1190065"/>
              <a:gd name="connsiteY2" fmla="*/ 134470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1 h 2346511"/>
              <a:gd name="connsiteX1" fmla="*/ 416859 w 1190065"/>
              <a:gd name="connsiteY1" fmla="*/ 369794 h 2346511"/>
              <a:gd name="connsiteX2" fmla="*/ 450477 w 1190065"/>
              <a:gd name="connsiteY2" fmla="*/ 107576 h 2346511"/>
              <a:gd name="connsiteX3" fmla="*/ 571501 w 1190065"/>
              <a:gd name="connsiteY3" fmla="*/ 33617 h 2346511"/>
              <a:gd name="connsiteX4" fmla="*/ 726142 w 1190065"/>
              <a:gd name="connsiteY4" fmla="*/ 0 h 2346511"/>
              <a:gd name="connsiteX5" fmla="*/ 954742 w 1190065"/>
              <a:gd name="connsiteY5" fmla="*/ 80682 h 2346511"/>
              <a:gd name="connsiteX6" fmla="*/ 995083 w 1190065"/>
              <a:gd name="connsiteY6" fmla="*/ 201705 h 2346511"/>
              <a:gd name="connsiteX7" fmla="*/ 995083 w 1190065"/>
              <a:gd name="connsiteY7" fmla="*/ 356347 h 2346511"/>
              <a:gd name="connsiteX8" fmla="*/ 1176618 w 1190065"/>
              <a:gd name="connsiteY8" fmla="*/ 356347 h 2346511"/>
              <a:gd name="connsiteX9" fmla="*/ 1190065 w 1190065"/>
              <a:gd name="connsiteY9" fmla="*/ 1580029 h 2346511"/>
              <a:gd name="connsiteX10" fmla="*/ 995083 w 1190065"/>
              <a:gd name="connsiteY10" fmla="*/ 1580029 h 2346511"/>
              <a:gd name="connsiteX11" fmla="*/ 995083 w 1190065"/>
              <a:gd name="connsiteY11" fmla="*/ 2339788 h 2346511"/>
              <a:gd name="connsiteX12" fmla="*/ 450477 w 1190065"/>
              <a:gd name="connsiteY12" fmla="*/ 2346511 h 2346511"/>
              <a:gd name="connsiteX13" fmla="*/ 430307 w 1190065"/>
              <a:gd name="connsiteY13" fmla="*/ 1405217 h 2346511"/>
              <a:gd name="connsiteX14" fmla="*/ 0 w 1190065"/>
              <a:gd name="connsiteY14" fmla="*/ 1405217 h 2346511"/>
              <a:gd name="connsiteX15" fmla="*/ 33618 w 1190065"/>
              <a:gd name="connsiteY15" fmla="*/ 383241 h 2346511"/>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54742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995083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995083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190065"/>
              <a:gd name="connsiteY0" fmla="*/ 383242 h 2346512"/>
              <a:gd name="connsiteX1" fmla="*/ 416859 w 1190065"/>
              <a:gd name="connsiteY1" fmla="*/ 369795 h 2346512"/>
              <a:gd name="connsiteX2" fmla="*/ 450477 w 1190065"/>
              <a:gd name="connsiteY2" fmla="*/ 107577 h 2346512"/>
              <a:gd name="connsiteX3" fmla="*/ 571501 w 1190065"/>
              <a:gd name="connsiteY3" fmla="*/ 0 h 2346512"/>
              <a:gd name="connsiteX4" fmla="*/ 726142 w 1190065"/>
              <a:gd name="connsiteY4" fmla="*/ 1 h 2346512"/>
              <a:gd name="connsiteX5" fmla="*/ 968189 w 1190065"/>
              <a:gd name="connsiteY5" fmla="*/ 80683 h 2346512"/>
              <a:gd name="connsiteX6" fmla="*/ 1021977 w 1190065"/>
              <a:gd name="connsiteY6" fmla="*/ 201706 h 2346512"/>
              <a:gd name="connsiteX7" fmla="*/ 1035424 w 1190065"/>
              <a:gd name="connsiteY7" fmla="*/ 356348 h 2346512"/>
              <a:gd name="connsiteX8" fmla="*/ 1176618 w 1190065"/>
              <a:gd name="connsiteY8" fmla="*/ 356348 h 2346512"/>
              <a:gd name="connsiteX9" fmla="*/ 1190065 w 1190065"/>
              <a:gd name="connsiteY9" fmla="*/ 1580030 h 2346512"/>
              <a:gd name="connsiteX10" fmla="*/ 995083 w 1190065"/>
              <a:gd name="connsiteY10" fmla="*/ 1580030 h 2346512"/>
              <a:gd name="connsiteX11" fmla="*/ 995083 w 1190065"/>
              <a:gd name="connsiteY11" fmla="*/ 2339789 h 2346512"/>
              <a:gd name="connsiteX12" fmla="*/ 450477 w 1190065"/>
              <a:gd name="connsiteY12" fmla="*/ 2346512 h 2346512"/>
              <a:gd name="connsiteX13" fmla="*/ 430307 w 1190065"/>
              <a:gd name="connsiteY13" fmla="*/ 1405218 h 2346512"/>
              <a:gd name="connsiteX14" fmla="*/ 0 w 1190065"/>
              <a:gd name="connsiteY14" fmla="*/ 1405218 h 2346512"/>
              <a:gd name="connsiteX15" fmla="*/ 33618 w 1190065"/>
              <a:gd name="connsiteY15" fmla="*/ 383242 h 2346512"/>
              <a:gd name="connsiteX0" fmla="*/ 33618 w 1203512"/>
              <a:gd name="connsiteY0" fmla="*/ 383242 h 2346512"/>
              <a:gd name="connsiteX1" fmla="*/ 416859 w 1203512"/>
              <a:gd name="connsiteY1" fmla="*/ 369795 h 2346512"/>
              <a:gd name="connsiteX2" fmla="*/ 450477 w 1203512"/>
              <a:gd name="connsiteY2" fmla="*/ 107577 h 2346512"/>
              <a:gd name="connsiteX3" fmla="*/ 571501 w 1203512"/>
              <a:gd name="connsiteY3" fmla="*/ 0 h 2346512"/>
              <a:gd name="connsiteX4" fmla="*/ 726142 w 1203512"/>
              <a:gd name="connsiteY4" fmla="*/ 1 h 2346512"/>
              <a:gd name="connsiteX5" fmla="*/ 968189 w 1203512"/>
              <a:gd name="connsiteY5" fmla="*/ 80683 h 2346512"/>
              <a:gd name="connsiteX6" fmla="*/ 1021977 w 1203512"/>
              <a:gd name="connsiteY6" fmla="*/ 201706 h 2346512"/>
              <a:gd name="connsiteX7" fmla="*/ 1035424 w 1203512"/>
              <a:gd name="connsiteY7" fmla="*/ 356348 h 2346512"/>
              <a:gd name="connsiteX8" fmla="*/ 1203512 w 1203512"/>
              <a:gd name="connsiteY8" fmla="*/ 356348 h 2346512"/>
              <a:gd name="connsiteX9" fmla="*/ 1190065 w 1203512"/>
              <a:gd name="connsiteY9" fmla="*/ 1580030 h 2346512"/>
              <a:gd name="connsiteX10" fmla="*/ 995083 w 1203512"/>
              <a:gd name="connsiteY10" fmla="*/ 1580030 h 2346512"/>
              <a:gd name="connsiteX11" fmla="*/ 995083 w 1203512"/>
              <a:gd name="connsiteY11" fmla="*/ 2339789 h 2346512"/>
              <a:gd name="connsiteX12" fmla="*/ 450477 w 1203512"/>
              <a:gd name="connsiteY12" fmla="*/ 2346512 h 2346512"/>
              <a:gd name="connsiteX13" fmla="*/ 430307 w 1203512"/>
              <a:gd name="connsiteY13" fmla="*/ 1405218 h 2346512"/>
              <a:gd name="connsiteX14" fmla="*/ 0 w 1203512"/>
              <a:gd name="connsiteY14" fmla="*/ 1405218 h 2346512"/>
              <a:gd name="connsiteX15" fmla="*/ 33618 w 1203512"/>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580030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 name="connsiteX0" fmla="*/ 33618 w 1216959"/>
              <a:gd name="connsiteY0" fmla="*/ 383242 h 2346512"/>
              <a:gd name="connsiteX1" fmla="*/ 416859 w 1216959"/>
              <a:gd name="connsiteY1" fmla="*/ 369795 h 2346512"/>
              <a:gd name="connsiteX2" fmla="*/ 450477 w 1216959"/>
              <a:gd name="connsiteY2" fmla="*/ 107577 h 2346512"/>
              <a:gd name="connsiteX3" fmla="*/ 571501 w 1216959"/>
              <a:gd name="connsiteY3" fmla="*/ 0 h 2346512"/>
              <a:gd name="connsiteX4" fmla="*/ 726142 w 1216959"/>
              <a:gd name="connsiteY4" fmla="*/ 1 h 2346512"/>
              <a:gd name="connsiteX5" fmla="*/ 968189 w 1216959"/>
              <a:gd name="connsiteY5" fmla="*/ 80683 h 2346512"/>
              <a:gd name="connsiteX6" fmla="*/ 1021977 w 1216959"/>
              <a:gd name="connsiteY6" fmla="*/ 201706 h 2346512"/>
              <a:gd name="connsiteX7" fmla="*/ 1035424 w 1216959"/>
              <a:gd name="connsiteY7" fmla="*/ 356348 h 2346512"/>
              <a:gd name="connsiteX8" fmla="*/ 1203512 w 1216959"/>
              <a:gd name="connsiteY8" fmla="*/ 356348 h 2346512"/>
              <a:gd name="connsiteX9" fmla="*/ 1216959 w 1216959"/>
              <a:gd name="connsiteY9" fmla="*/ 1647265 h 2346512"/>
              <a:gd name="connsiteX10" fmla="*/ 995083 w 1216959"/>
              <a:gd name="connsiteY10" fmla="*/ 1627095 h 2346512"/>
              <a:gd name="connsiteX11" fmla="*/ 995083 w 1216959"/>
              <a:gd name="connsiteY11" fmla="*/ 2339789 h 2346512"/>
              <a:gd name="connsiteX12" fmla="*/ 450477 w 1216959"/>
              <a:gd name="connsiteY12" fmla="*/ 2346512 h 2346512"/>
              <a:gd name="connsiteX13" fmla="*/ 430307 w 1216959"/>
              <a:gd name="connsiteY13" fmla="*/ 1405218 h 2346512"/>
              <a:gd name="connsiteX14" fmla="*/ 0 w 1216959"/>
              <a:gd name="connsiteY14" fmla="*/ 1405218 h 2346512"/>
              <a:gd name="connsiteX15" fmla="*/ 33618 w 1216959"/>
              <a:gd name="connsiteY15" fmla="*/ 383242 h 234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959" h="2346512">
                <a:moveTo>
                  <a:pt x="33618" y="383242"/>
                </a:moveTo>
                <a:lnTo>
                  <a:pt x="416859" y="369795"/>
                </a:lnTo>
                <a:lnTo>
                  <a:pt x="450477" y="107577"/>
                </a:lnTo>
                <a:lnTo>
                  <a:pt x="571501" y="0"/>
                </a:lnTo>
                <a:lnTo>
                  <a:pt x="726142" y="1"/>
                </a:lnTo>
                <a:lnTo>
                  <a:pt x="968189" y="80683"/>
                </a:lnTo>
                <a:lnTo>
                  <a:pt x="1021977" y="201706"/>
                </a:lnTo>
                <a:lnTo>
                  <a:pt x="1035424" y="356348"/>
                </a:lnTo>
                <a:lnTo>
                  <a:pt x="1203512" y="356348"/>
                </a:lnTo>
                <a:lnTo>
                  <a:pt x="1216959" y="1647265"/>
                </a:lnTo>
                <a:lnTo>
                  <a:pt x="995083" y="1627095"/>
                </a:lnTo>
                <a:lnTo>
                  <a:pt x="995083" y="2339789"/>
                </a:lnTo>
                <a:lnTo>
                  <a:pt x="450477" y="2346512"/>
                </a:lnTo>
                <a:lnTo>
                  <a:pt x="430307" y="1405218"/>
                </a:lnTo>
                <a:lnTo>
                  <a:pt x="0" y="1405218"/>
                </a:lnTo>
                <a:lnTo>
                  <a:pt x="33618" y="383242"/>
                </a:lnTo>
                <a:close/>
              </a:path>
            </a:pathLst>
          </a:custGeom>
          <a:solidFill>
            <a:schemeClr val="bg2">
              <a:lumMod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l="30012" t="-28" r="11307" b="40973"/>
          <a:stretch/>
        </p:blipFill>
        <p:spPr>
          <a:xfrm>
            <a:off x="2677886" y="2300515"/>
            <a:ext cx="1661886" cy="2540000"/>
          </a:xfrm>
          <a:prstGeom prst="rect">
            <a:avLst/>
          </a:prstGeom>
        </p:spPr>
      </p:pic>
      <p:pic>
        <p:nvPicPr>
          <p:cNvPr id="12" name="Picture 11"/>
          <p:cNvPicPr>
            <a:picLocks noChangeAspect="1"/>
          </p:cNvPicPr>
          <p:nvPr/>
        </p:nvPicPr>
        <p:blipFill rotWithShape="1">
          <a:blip r:embed="rId5">
            <a:grayscl/>
          </a:blip>
          <a:srcRect r="35343" b="41820"/>
          <a:stretch/>
        </p:blipFill>
        <p:spPr>
          <a:xfrm>
            <a:off x="5353288" y="2344058"/>
            <a:ext cx="1135638" cy="2532742"/>
          </a:xfrm>
          <a:prstGeom prst="rect">
            <a:avLst/>
          </a:prstGeom>
        </p:spPr>
      </p:pic>
      <p:pic>
        <p:nvPicPr>
          <p:cNvPr id="5" name="Picture 4" descr="external image buddha.jpg"/>
          <p:cNvPicPr>
            <a:picLocks noChangeAspect="1"/>
          </p:cNvPicPr>
          <p:nvPr/>
        </p:nvPicPr>
        <p:blipFill>
          <a:blip r:embed="rId6">
            <a:extLst>
              <a:ext uri="{BEBA8EAE-BF5A-486C-A8C5-ECC9F3942E4B}">
                <a14:imgProps xmlns:a14="http://schemas.microsoft.com/office/drawing/2010/main">
                  <a14:imgLayer r:embed="rId7">
                    <a14:imgEffect>
                      <a14:backgroundRemoval t="750" b="99375" l="0" r="100000"/>
                    </a14:imgEffect>
                  </a14:imgLayer>
                </a14:imgProps>
              </a:ext>
              <a:ext uri="{28A0092B-C50C-407E-A947-70E740481C1C}">
                <a14:useLocalDpi xmlns:a14="http://schemas.microsoft.com/office/drawing/2010/main" val="0"/>
              </a:ext>
            </a:extLst>
          </a:blip>
          <a:stretch>
            <a:fillRect/>
          </a:stretch>
        </p:blipFill>
        <p:spPr>
          <a:xfrm>
            <a:off x="3935119" y="2670427"/>
            <a:ext cx="1554451" cy="1986517"/>
          </a:xfrm>
          <a:prstGeom prst="rect">
            <a:avLst/>
          </a:prstGeom>
        </p:spPr>
      </p:pic>
      <p:sp>
        <p:nvSpPr>
          <p:cNvPr id="16" name="Isosceles Triangle 15"/>
          <p:cNvSpPr/>
          <p:nvPr/>
        </p:nvSpPr>
        <p:spPr>
          <a:xfrm rot="10800000">
            <a:off x="4622510" y="2286000"/>
            <a:ext cx="178090"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853543" y="1473200"/>
            <a:ext cx="1799771" cy="885371"/>
            <a:chOff x="3853543" y="1473200"/>
            <a:chExt cx="1799771" cy="885371"/>
          </a:xfrm>
        </p:grpSpPr>
        <p:sp>
          <p:nvSpPr>
            <p:cNvPr id="8" name="Oval 7"/>
            <p:cNvSpPr/>
            <p:nvPr/>
          </p:nvSpPr>
          <p:spPr>
            <a:xfrm>
              <a:off x="3853543" y="1473200"/>
              <a:ext cx="1799771" cy="8853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67250" y="1545772"/>
              <a:ext cx="1466695" cy="769441"/>
            </a:xfrm>
            <a:prstGeom prst="rect">
              <a:avLst/>
            </a:prstGeom>
            <a:noFill/>
          </p:spPr>
          <p:txBody>
            <a:bodyPr wrap="square" rtlCol="0">
              <a:spAutoFit/>
            </a:bodyPr>
            <a:lstStyle/>
            <a:p>
              <a:r>
                <a:rPr lang="en-US" sz="2200" b="1" dirty="0">
                  <a:solidFill>
                    <a:schemeClr val="bg2">
                      <a:lumMod val="10000"/>
                    </a:schemeClr>
                  </a:solidFill>
                  <a:latin typeface="Abadi MT Condensed" panose="020B0506030101010103" pitchFamily="34" charset="0"/>
                </a:rPr>
                <a:t>My name is Jesus Christ</a:t>
              </a:r>
            </a:p>
          </p:txBody>
        </p:sp>
      </p:grpSp>
    </p:spTree>
    <p:extLst>
      <p:ext uri="{BB962C8B-B14F-4D97-AF65-F5344CB8AC3E}">
        <p14:creationId xmlns:p14="http://schemas.microsoft.com/office/powerpoint/2010/main" val="216409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1" nodeType="clickEffect">
                                  <p:stCondLst>
                                    <p:cond delay="0"/>
                                  </p:stCondLst>
                                  <p:childTnLst>
                                    <p:animEffect transition="out" filter="wipe(left)">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4" grpId="0" animBg="1"/>
      <p:bldP spid="18" grpId="0" animBg="1"/>
      <p:bldP spid="1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Love</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23x in this letter </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1358070"/>
            <a:ext cx="8026400" cy="403187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latin typeface="+mj-lt"/>
              </a:rPr>
              <a:t>Luke 9:52b-54 ~ </a:t>
            </a:r>
            <a:r>
              <a:rPr lang="en-US" sz="3200" baseline="30000" dirty="0">
                <a:latin typeface="+mj-lt"/>
              </a:rPr>
              <a:t>52b</a:t>
            </a:r>
            <a:r>
              <a:rPr lang="en-US" sz="3200" dirty="0">
                <a:latin typeface="+mj-lt"/>
              </a:rPr>
              <a:t> </a:t>
            </a:r>
            <a:r>
              <a:rPr lang="en-US" sz="3200" dirty="0">
                <a:solidFill>
                  <a:srgbClr val="FFFF00"/>
                </a:solidFill>
                <a:latin typeface="+mj-lt"/>
              </a:rPr>
              <a:t>And as they went, they entered a village of the Samaritans, to prepare for Him. </a:t>
            </a:r>
            <a:r>
              <a:rPr lang="en-US" sz="3200" baseline="30000" dirty="0">
                <a:latin typeface="+mj-lt"/>
              </a:rPr>
              <a:t>53</a:t>
            </a:r>
            <a:r>
              <a:rPr lang="en-US" sz="3200" dirty="0">
                <a:latin typeface="+mj-lt"/>
              </a:rPr>
              <a:t> </a:t>
            </a:r>
            <a:r>
              <a:rPr lang="en-US" sz="3200" dirty="0">
                <a:solidFill>
                  <a:srgbClr val="FFFF00"/>
                </a:solidFill>
                <a:latin typeface="+mj-lt"/>
              </a:rPr>
              <a:t>But they did not receive Him, because His face was set for the journey to Jerusalem. </a:t>
            </a:r>
            <a:r>
              <a:rPr lang="en-US" sz="3200" baseline="30000" dirty="0">
                <a:latin typeface="+mj-lt"/>
              </a:rPr>
              <a:t>54</a:t>
            </a:r>
            <a:r>
              <a:rPr lang="en-US" sz="3200" dirty="0">
                <a:latin typeface="+mj-lt"/>
              </a:rPr>
              <a:t> </a:t>
            </a:r>
            <a:r>
              <a:rPr lang="en-US" sz="3200" dirty="0">
                <a:solidFill>
                  <a:srgbClr val="FFFF00"/>
                </a:solidFill>
                <a:latin typeface="+mj-lt"/>
              </a:rPr>
              <a:t>And when His disciples James and John saw this, they said, “Lord, do You want us to command fire to come down from heaven and consume them, just as Elijah did?”</a:t>
            </a:r>
          </a:p>
        </p:txBody>
      </p:sp>
    </p:spTree>
    <p:extLst>
      <p:ext uri="{BB962C8B-B14F-4D97-AF65-F5344CB8AC3E}">
        <p14:creationId xmlns:p14="http://schemas.microsoft.com/office/powerpoint/2010/main" val="40471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4042657" y="1733813"/>
            <a:ext cx="3835251"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943" y="841830"/>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Acts 20:29-31 ~ </a:t>
            </a:r>
            <a:r>
              <a:rPr lang="en-US" sz="3200" b="1" baseline="30000" dirty="0">
                <a:effectLst>
                  <a:outerShdw blurRad="38100" dist="38100" dir="2700000" algn="tl">
                    <a:srgbClr val="000000">
                      <a:alpha val="43137"/>
                    </a:srgbClr>
                  </a:outerShdw>
                </a:effectLst>
              </a:rPr>
              <a:t>29</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I know this, that after my departure savage wolves will come in among you, not sparing the flock.</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30</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Also from among yourselves men will rise up, speaking perverse things, to draw away the disciples after themselves. </a:t>
            </a:r>
            <a:r>
              <a:rPr lang="en-US" sz="3200" b="1" baseline="30000" dirty="0">
                <a:effectLst>
                  <a:outerShdw blurRad="38100" dist="38100" dir="2700000" algn="tl">
                    <a:srgbClr val="000000">
                      <a:alpha val="43137"/>
                    </a:srgbClr>
                  </a:outerShdw>
                </a:effectLst>
              </a:rPr>
              <a:t>31</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watch, and remember that for three years I did not cease to warn everyone night and day with tears.</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Tree>
    <p:extLst>
      <p:ext uri="{BB962C8B-B14F-4D97-AF65-F5344CB8AC3E}">
        <p14:creationId xmlns:p14="http://schemas.microsoft.com/office/powerpoint/2010/main" val="11989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2554545"/>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rPr>
              <a:t>Gnosticism</a:t>
            </a:r>
            <a:r>
              <a:rPr lang="en-US" sz="3200" b="1" dirty="0">
                <a:solidFill>
                  <a:srgbClr val="FFFF00"/>
                </a:solidFill>
                <a:effectLst>
                  <a:outerShdw blurRad="38100" dist="38100" dir="2700000" algn="tl">
                    <a:srgbClr val="000000">
                      <a:alpha val="43137"/>
                    </a:srgbClr>
                  </a:outerShdw>
                </a:effectLst>
              </a:rPr>
              <a:t> ~ </a:t>
            </a:r>
            <a:r>
              <a:rPr lang="en-US" sz="3200" b="1" dirty="0">
                <a:effectLst>
                  <a:outerShdw blurRad="38100" dist="38100" dir="2700000" algn="tl">
                    <a:srgbClr val="000000">
                      <a:alpha val="43137"/>
                    </a:srgbClr>
                  </a:outerShdw>
                </a:effectLst>
              </a:rPr>
              <a:t>“the beliefs and practices of pre-Christian and early Christian sects, condemned by the church, especially the conviction that matter is evil and that knowledge is more important than faith, and the practice of esoteric mysticism.”</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5" name="TextBox 4"/>
          <p:cNvSpPr txBox="1"/>
          <p:nvPr/>
        </p:nvSpPr>
        <p:spPr>
          <a:xfrm>
            <a:off x="682171" y="3306956"/>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i="1" dirty="0">
                <a:effectLst>
                  <a:outerShdw blurRad="38100" dist="38100" dir="2700000" algn="tl">
                    <a:srgbClr val="000000">
                      <a:alpha val="43137"/>
                    </a:srgbClr>
                  </a:outerShdw>
                </a:effectLst>
                <a:latin typeface="+mj-lt"/>
              </a:rPr>
              <a:t>“knowledge” </a:t>
            </a:r>
            <a:r>
              <a:rPr lang="en-US" sz="3200" b="1" dirty="0">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gnōsis</a:t>
            </a:r>
            <a:endParaRPr lang="en-US" sz="3200" b="1" dirty="0">
              <a:solidFill>
                <a:srgbClr val="FFFF00"/>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92211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1:1-4</a:t>
            </a:r>
          </a:p>
        </p:txBody>
      </p:sp>
      <p:sp>
        <p:nvSpPr>
          <p:cNvPr id="7" name="Rounded Rectangle 10"/>
          <p:cNvSpPr/>
          <p:nvPr/>
        </p:nvSpPr>
        <p:spPr>
          <a:xfrm>
            <a:off x="3628806" y="815099"/>
            <a:ext cx="1863472" cy="685800"/>
          </a:xfrm>
          <a:prstGeom prst="roundRect">
            <a:avLst/>
          </a:prstGeom>
          <a:solidFill>
            <a:srgbClr val="C55A11"/>
          </a:solidFill>
          <a:ln>
            <a:solidFill>
              <a:schemeClr val="bg2"/>
            </a:solid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solidFill>
                <a:effectLst>
                  <a:outerShdw blurRad="38100" dist="38100" dir="2700000" algn="tl">
                    <a:srgbClr val="000000">
                      <a:alpha val="43137"/>
                    </a:srgbClr>
                  </a:outerShdw>
                </a:effectLst>
                <a:latin typeface="+mj-lt"/>
              </a:rPr>
              <a:t>Unnamed Father</a:t>
            </a:r>
          </a:p>
        </p:txBody>
      </p:sp>
      <p:sp>
        <p:nvSpPr>
          <p:cNvPr id="9" name="TextBox 8"/>
          <p:cNvSpPr txBox="1"/>
          <p:nvPr/>
        </p:nvSpPr>
        <p:spPr>
          <a:xfrm>
            <a:off x="1902514" y="913067"/>
            <a:ext cx="1676400" cy="461665"/>
          </a:xfrm>
          <a:prstGeom prst="rect">
            <a:avLst/>
          </a:prstGeom>
          <a:noFill/>
          <a:ln>
            <a:noFill/>
          </a:ln>
        </p:spPr>
        <p:txBody>
          <a:bodyPr wrap="square" rtlCol="0">
            <a:spAutoFit/>
          </a:bodyPr>
          <a:lstStyle/>
          <a:p>
            <a:pPr algn="r"/>
            <a:r>
              <a:rPr lang="en-US" sz="2400" b="1" dirty="0">
                <a:solidFill>
                  <a:schemeClr val="bg2"/>
                </a:solidFill>
                <a:effectLst>
                  <a:outerShdw blurRad="38100" dist="38100" dir="2700000" algn="tl">
                    <a:srgbClr val="000000">
                      <a:alpha val="43137"/>
                    </a:srgbClr>
                  </a:outerShdw>
                </a:effectLst>
                <a:latin typeface="+mj-lt"/>
              </a:rPr>
              <a:t>All-powerful</a:t>
            </a:r>
          </a:p>
        </p:txBody>
      </p:sp>
      <p:sp>
        <p:nvSpPr>
          <p:cNvPr id="10" name="TextBox 9"/>
          <p:cNvSpPr txBox="1"/>
          <p:nvPr/>
        </p:nvSpPr>
        <p:spPr>
          <a:xfrm>
            <a:off x="5529938" y="913067"/>
            <a:ext cx="1295400" cy="461665"/>
          </a:xfrm>
          <a:prstGeom prst="rect">
            <a:avLst/>
          </a:prstGeom>
          <a:noFill/>
          <a:ln>
            <a:noFill/>
          </a:ln>
        </p:spPr>
        <p:txBody>
          <a:bodyPr wrap="square" rtlCol="0">
            <a:spAutoFit/>
          </a:bodyPr>
          <a:lstStyle/>
          <a:p>
            <a:r>
              <a:rPr lang="en-US" sz="2400" b="1" dirty="0">
                <a:solidFill>
                  <a:schemeClr val="bg2"/>
                </a:solidFill>
                <a:effectLst>
                  <a:outerShdw blurRad="38100" dist="38100" dir="2700000" algn="tl">
                    <a:srgbClr val="000000">
                      <a:alpha val="43137"/>
                    </a:srgbClr>
                  </a:outerShdw>
                </a:effectLst>
                <a:latin typeface="+mj-lt"/>
              </a:rPr>
              <a:t>All-good</a:t>
            </a:r>
          </a:p>
        </p:txBody>
      </p:sp>
      <p:sp>
        <p:nvSpPr>
          <p:cNvPr id="12" name="Rounded Rectangle 15"/>
          <p:cNvSpPr/>
          <p:nvPr/>
        </p:nvSpPr>
        <p:spPr>
          <a:xfrm>
            <a:off x="1486427" y="2650045"/>
            <a:ext cx="948811" cy="451054"/>
          </a:xfrm>
          <a:prstGeom prst="roundRect">
            <a:avLst/>
          </a:prstGeom>
          <a:solidFill>
            <a:srgbClr val="C55A11"/>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5" name="Rounded Rectangle 18"/>
          <p:cNvSpPr/>
          <p:nvPr/>
        </p:nvSpPr>
        <p:spPr>
          <a:xfrm>
            <a:off x="2521271" y="2643899"/>
            <a:ext cx="948811" cy="451054"/>
          </a:xfrm>
          <a:prstGeom prst="roundRect">
            <a:avLst/>
          </a:prstGeom>
          <a:solidFill>
            <a:srgbClr val="C55A11"/>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18" name="Rounded Rectangle 21"/>
          <p:cNvSpPr/>
          <p:nvPr/>
        </p:nvSpPr>
        <p:spPr>
          <a:xfrm>
            <a:off x="3573323" y="2643899"/>
            <a:ext cx="948811" cy="451054"/>
          </a:xfrm>
          <a:prstGeom prst="roundRect">
            <a:avLst/>
          </a:prstGeom>
          <a:solidFill>
            <a:srgbClr val="C55A11"/>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21" name="Rounded Rectangle 24"/>
          <p:cNvSpPr/>
          <p:nvPr/>
        </p:nvSpPr>
        <p:spPr>
          <a:xfrm>
            <a:off x="4610627" y="2645580"/>
            <a:ext cx="948811" cy="451054"/>
          </a:xfrm>
          <a:prstGeom prst="roundRect">
            <a:avLst/>
          </a:prstGeom>
          <a:solidFill>
            <a:srgbClr val="C55A11"/>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24" name="Rounded Rectangle 27"/>
          <p:cNvSpPr/>
          <p:nvPr/>
        </p:nvSpPr>
        <p:spPr>
          <a:xfrm>
            <a:off x="5657759" y="2643899"/>
            <a:ext cx="948811" cy="451054"/>
          </a:xfrm>
          <a:prstGeom prst="roundRect">
            <a:avLst/>
          </a:prstGeom>
          <a:solidFill>
            <a:srgbClr val="C55A11"/>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27" name="Rounded Rectangle 30"/>
          <p:cNvSpPr/>
          <p:nvPr/>
        </p:nvSpPr>
        <p:spPr>
          <a:xfrm>
            <a:off x="6697523" y="2643899"/>
            <a:ext cx="948811" cy="451054"/>
          </a:xfrm>
          <a:prstGeom prst="roundRect">
            <a:avLst/>
          </a:prstGeom>
          <a:solidFill>
            <a:srgbClr val="C55A11"/>
          </a:solidFill>
          <a:ln>
            <a:solidFill>
              <a:schemeClr val="bg2"/>
            </a:solid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mj-lt"/>
              </a:rPr>
              <a:t>Lesser</a:t>
            </a:r>
          </a:p>
        </p:txBody>
      </p:sp>
      <p:sp>
        <p:nvSpPr>
          <p:cNvPr id="30" name="Rounded Rectangle 33"/>
          <p:cNvSpPr/>
          <p:nvPr/>
        </p:nvSpPr>
        <p:spPr>
          <a:xfrm>
            <a:off x="689429" y="3462984"/>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3" name="Rounded Rectangle 36"/>
          <p:cNvSpPr/>
          <p:nvPr/>
        </p:nvSpPr>
        <p:spPr>
          <a:xfrm>
            <a:off x="1393373" y="3463099"/>
            <a:ext cx="666956"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36" name="Rounded Rectangle 39"/>
          <p:cNvSpPr/>
          <p:nvPr/>
        </p:nvSpPr>
        <p:spPr>
          <a:xfrm>
            <a:off x="2111828" y="3461315"/>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grpSp>
        <p:nvGrpSpPr>
          <p:cNvPr id="62" name="Group 61"/>
          <p:cNvGrpSpPr/>
          <p:nvPr/>
        </p:nvGrpSpPr>
        <p:grpSpPr>
          <a:xfrm>
            <a:off x="976082" y="922537"/>
            <a:ext cx="1143000" cy="2254762"/>
            <a:chOff x="533400" y="1250438"/>
            <a:chExt cx="1143000" cy="2254762"/>
          </a:xfrm>
        </p:grpSpPr>
        <p:cxnSp>
          <p:nvCxnSpPr>
            <p:cNvPr id="63" name="Straight Arrow Connector 62"/>
            <p:cNvCxnSpPr/>
            <p:nvPr/>
          </p:nvCxnSpPr>
          <p:spPr>
            <a:xfrm rot="5400000">
              <a:off x="190500" y="2019300"/>
              <a:ext cx="1828800" cy="1143000"/>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8125889">
              <a:off x="-38893" y="2122730"/>
              <a:ext cx="2175472" cy="430887"/>
            </a:xfrm>
            <a:prstGeom prst="rect">
              <a:avLst/>
            </a:prstGeom>
            <a:noFill/>
            <a:ln>
              <a:noFill/>
            </a:ln>
          </p:spPr>
          <p:txBody>
            <a:bodyPr wrap="square" rtlCol="0">
              <a:spAutoFit/>
            </a:bodyPr>
            <a:lstStyle/>
            <a:p>
              <a:pPr algn="ctr"/>
              <a:r>
                <a:rPr lang="en-US" sz="2200" b="1" dirty="0">
                  <a:solidFill>
                    <a:schemeClr val="bg2"/>
                  </a:solidFill>
                  <a:effectLst>
                    <a:outerShdw blurRad="38100" dist="38100" dir="2700000" algn="tl">
                      <a:srgbClr val="000000">
                        <a:alpha val="43137"/>
                      </a:srgbClr>
                    </a:outerShdw>
                  </a:effectLst>
                  <a:latin typeface="+mj-lt"/>
                </a:rPr>
                <a:t>Less Powerful</a:t>
              </a:r>
            </a:p>
          </p:txBody>
        </p:sp>
      </p:grpSp>
      <p:grpSp>
        <p:nvGrpSpPr>
          <p:cNvPr id="65" name="Group 64"/>
          <p:cNvGrpSpPr/>
          <p:nvPr/>
        </p:nvGrpSpPr>
        <p:grpSpPr>
          <a:xfrm>
            <a:off x="7031335" y="979066"/>
            <a:ext cx="1143000" cy="2199581"/>
            <a:chOff x="7169218" y="1306967"/>
            <a:chExt cx="1143000" cy="2199581"/>
          </a:xfrm>
        </p:grpSpPr>
        <p:cxnSp>
          <p:nvCxnSpPr>
            <p:cNvPr id="66" name="Straight Arrow Connector 65"/>
            <p:cNvCxnSpPr/>
            <p:nvPr/>
          </p:nvCxnSpPr>
          <p:spPr>
            <a:xfrm rot="16200000" flipH="1">
              <a:off x="6826318" y="2020648"/>
              <a:ext cx="1828800" cy="1143000"/>
            </a:xfrm>
            <a:prstGeom prst="straightConnector1">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3474111" flipH="1">
              <a:off x="6772550" y="2179259"/>
              <a:ext cx="2175472" cy="430887"/>
            </a:xfrm>
            <a:prstGeom prst="rect">
              <a:avLst/>
            </a:prstGeom>
            <a:noFill/>
            <a:ln>
              <a:noFill/>
            </a:ln>
          </p:spPr>
          <p:txBody>
            <a:bodyPr wrap="square" rtlCol="0">
              <a:spAutoFit/>
            </a:bodyPr>
            <a:lstStyle/>
            <a:p>
              <a:pPr algn="ctr"/>
              <a:r>
                <a:rPr lang="en-US" sz="2200" b="1" dirty="0">
                  <a:solidFill>
                    <a:schemeClr val="bg2"/>
                  </a:solidFill>
                  <a:effectLst>
                    <a:outerShdw blurRad="38100" dist="38100" dir="2700000" algn="tl">
                      <a:srgbClr val="000000">
                        <a:alpha val="43137"/>
                      </a:srgbClr>
                    </a:outerShdw>
                  </a:effectLst>
                  <a:latin typeface="+mj-lt"/>
                </a:rPr>
                <a:t>Less Good</a:t>
              </a:r>
            </a:p>
          </p:txBody>
        </p:sp>
      </p:grpSp>
      <p:pic>
        <p:nvPicPr>
          <p:cNvPr id="68" name="Picture 2"/>
          <p:cNvPicPr>
            <a:picLocks noChangeAspect="1" noChangeArrowheads="1"/>
          </p:cNvPicPr>
          <p:nvPr/>
        </p:nvPicPr>
        <p:blipFill>
          <a:blip r:embed="rId3" cstate="print"/>
          <a:srcRect/>
          <a:stretch>
            <a:fillRect/>
          </a:stretch>
        </p:blipFill>
        <p:spPr bwMode="auto">
          <a:xfrm rot="428729">
            <a:off x="1717167" y="3783076"/>
            <a:ext cx="3042666" cy="2438887"/>
          </a:xfrm>
          <a:prstGeom prst="rect">
            <a:avLst/>
          </a:prstGeom>
          <a:noFill/>
          <a:ln w="9525">
            <a:noFill/>
            <a:miter lim="800000"/>
            <a:headEnd/>
            <a:tailEnd/>
          </a:ln>
          <a:effectLst>
            <a:softEdge rad="127000"/>
          </a:effectLst>
        </p:spPr>
      </p:pic>
      <p:sp>
        <p:nvSpPr>
          <p:cNvPr id="70" name="Rounded Rectangle 73"/>
          <p:cNvSpPr/>
          <p:nvPr/>
        </p:nvSpPr>
        <p:spPr>
          <a:xfrm>
            <a:off x="2019593" y="1659445"/>
            <a:ext cx="1195754" cy="603454"/>
          </a:xfrm>
          <a:prstGeom prst="roundRect">
            <a:avLst/>
          </a:prstGeom>
          <a:solidFill>
            <a:srgbClr val="C55A11"/>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73" name="Rounded Rectangle 76"/>
          <p:cNvSpPr/>
          <p:nvPr/>
        </p:nvSpPr>
        <p:spPr>
          <a:xfrm>
            <a:off x="3314993" y="1659445"/>
            <a:ext cx="1195754" cy="603454"/>
          </a:xfrm>
          <a:prstGeom prst="roundRect">
            <a:avLst/>
          </a:prstGeom>
          <a:solidFill>
            <a:srgbClr val="C55A11"/>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76" name="Rounded Rectangle 79"/>
          <p:cNvSpPr/>
          <p:nvPr/>
        </p:nvSpPr>
        <p:spPr>
          <a:xfrm>
            <a:off x="4610393" y="1659445"/>
            <a:ext cx="1195754" cy="603454"/>
          </a:xfrm>
          <a:prstGeom prst="roundRect">
            <a:avLst/>
          </a:prstGeom>
          <a:solidFill>
            <a:srgbClr val="C55A11"/>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79" name="Rounded Rectangle 82"/>
          <p:cNvSpPr/>
          <p:nvPr/>
        </p:nvSpPr>
        <p:spPr>
          <a:xfrm>
            <a:off x="5905793" y="1659445"/>
            <a:ext cx="1195754" cy="603454"/>
          </a:xfrm>
          <a:prstGeom prst="roundRect">
            <a:avLst/>
          </a:prstGeom>
          <a:solidFill>
            <a:srgbClr val="C55A11"/>
          </a:solidFill>
          <a:ln>
            <a:solidFill>
              <a:schemeClr val="bg2"/>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effectLst>
                  <a:outerShdw blurRad="38100" dist="38100" dir="2700000" algn="tl">
                    <a:srgbClr val="000000">
                      <a:alpha val="43137"/>
                    </a:srgbClr>
                  </a:outerShdw>
                </a:effectLst>
                <a:latin typeface="+mj-lt"/>
              </a:rPr>
              <a:t>Less</a:t>
            </a:r>
          </a:p>
        </p:txBody>
      </p:sp>
      <p:sp>
        <p:nvSpPr>
          <p:cNvPr id="81" name="7-Point Star 2"/>
          <p:cNvSpPr/>
          <p:nvPr/>
        </p:nvSpPr>
        <p:spPr>
          <a:xfrm>
            <a:off x="3613611" y="5018595"/>
            <a:ext cx="240790" cy="199000"/>
          </a:xfrm>
          <a:prstGeom prst="star7">
            <a:avLst/>
          </a:prstGeom>
          <a:solidFill>
            <a:srgbClr val="FFFF00"/>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mj-lt"/>
            </a:endParaRPr>
          </a:p>
        </p:txBody>
      </p:sp>
      <p:sp>
        <p:nvSpPr>
          <p:cNvPr id="82" name="TextBox 81"/>
          <p:cNvSpPr txBox="1"/>
          <p:nvPr/>
        </p:nvSpPr>
        <p:spPr>
          <a:xfrm>
            <a:off x="4973934" y="5232588"/>
            <a:ext cx="1536214"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mj-lt"/>
              </a:rPr>
              <a:t>You are here</a:t>
            </a:r>
          </a:p>
        </p:txBody>
      </p:sp>
      <p:sp>
        <p:nvSpPr>
          <p:cNvPr id="83" name="Freeform 4"/>
          <p:cNvSpPr/>
          <p:nvPr/>
        </p:nvSpPr>
        <p:spPr>
          <a:xfrm>
            <a:off x="3835400" y="5257795"/>
            <a:ext cx="1263650" cy="412980"/>
          </a:xfrm>
          <a:custGeom>
            <a:avLst/>
            <a:gdLst>
              <a:gd name="connsiteX0" fmla="*/ 1263650 w 1263650"/>
              <a:gd name="connsiteY0" fmla="*/ 355600 h 412980"/>
              <a:gd name="connsiteX1" fmla="*/ 787400 w 1263650"/>
              <a:gd name="connsiteY1" fmla="*/ 412750 h 412980"/>
              <a:gd name="connsiteX2" fmla="*/ 336550 w 1263650"/>
              <a:gd name="connsiteY2" fmla="*/ 336550 h 412980"/>
              <a:gd name="connsiteX3" fmla="*/ 0 w 1263650"/>
              <a:gd name="connsiteY3" fmla="*/ 0 h 412980"/>
              <a:gd name="connsiteX4" fmla="*/ 0 w 1263650"/>
              <a:gd name="connsiteY4" fmla="*/ 0 h 412980"/>
              <a:gd name="connsiteX5" fmla="*/ 0 w 1263650"/>
              <a:gd name="connsiteY5" fmla="*/ 0 h 4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412980">
                <a:moveTo>
                  <a:pt x="1263650" y="355600"/>
                </a:moveTo>
                <a:cubicBezTo>
                  <a:pt x="1102783" y="385762"/>
                  <a:pt x="941917" y="415925"/>
                  <a:pt x="787400" y="412750"/>
                </a:cubicBezTo>
                <a:cubicBezTo>
                  <a:pt x="632883" y="409575"/>
                  <a:pt x="467783" y="405342"/>
                  <a:pt x="336550" y="336550"/>
                </a:cubicBezTo>
                <a:cubicBezTo>
                  <a:pt x="205317" y="267758"/>
                  <a:pt x="0" y="0"/>
                  <a:pt x="0" y="0"/>
                </a:cubicBezTo>
                <a:lnTo>
                  <a:pt x="0" y="0"/>
                </a:lnTo>
                <a:lnTo>
                  <a:pt x="0" y="0"/>
                </a:lnTo>
              </a:path>
            </a:pathLst>
          </a:custGeom>
          <a:noFill/>
          <a:ln w="28575">
            <a:solidFill>
              <a:schemeClr val="bg1"/>
            </a:solidFill>
            <a:headEnd type="none" w="med" len="med"/>
            <a:tailEnd type="triangl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mj-lt"/>
            </a:endParaRPr>
          </a:p>
        </p:txBody>
      </p:sp>
      <p:cxnSp>
        <p:nvCxnSpPr>
          <p:cNvPr id="85" name="Straight Arrow Connector 84"/>
          <p:cNvCxnSpPr/>
          <p:nvPr/>
        </p:nvCxnSpPr>
        <p:spPr>
          <a:xfrm flipH="1">
            <a:off x="4141841" y="3862773"/>
            <a:ext cx="1064941" cy="76637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ounded Rectangle 33"/>
          <p:cNvSpPr/>
          <p:nvPr/>
        </p:nvSpPr>
        <p:spPr>
          <a:xfrm>
            <a:off x="2837535" y="3462987"/>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87" name="Rounded Rectangle 36"/>
          <p:cNvSpPr/>
          <p:nvPr/>
        </p:nvSpPr>
        <p:spPr>
          <a:xfrm>
            <a:off x="3541479" y="3463102"/>
            <a:ext cx="666956"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88" name="Rounded Rectangle 39"/>
          <p:cNvSpPr/>
          <p:nvPr/>
        </p:nvSpPr>
        <p:spPr>
          <a:xfrm>
            <a:off x="4259934" y="3461318"/>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89" name="Rounded Rectangle 33"/>
          <p:cNvSpPr/>
          <p:nvPr/>
        </p:nvSpPr>
        <p:spPr>
          <a:xfrm>
            <a:off x="4985639" y="3462987"/>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90" name="Rounded Rectangle 36"/>
          <p:cNvSpPr/>
          <p:nvPr/>
        </p:nvSpPr>
        <p:spPr>
          <a:xfrm>
            <a:off x="5689583" y="3463102"/>
            <a:ext cx="666956"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91" name="Rounded Rectangle 39"/>
          <p:cNvSpPr/>
          <p:nvPr/>
        </p:nvSpPr>
        <p:spPr>
          <a:xfrm>
            <a:off x="6408038" y="3461318"/>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92" name="Rounded Rectangle 33"/>
          <p:cNvSpPr/>
          <p:nvPr/>
        </p:nvSpPr>
        <p:spPr>
          <a:xfrm>
            <a:off x="7133745" y="3462990"/>
            <a:ext cx="670585"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
        <p:nvSpPr>
          <p:cNvPr id="93" name="Rounded Rectangle 36"/>
          <p:cNvSpPr/>
          <p:nvPr/>
        </p:nvSpPr>
        <p:spPr>
          <a:xfrm>
            <a:off x="7837689" y="3463105"/>
            <a:ext cx="666956" cy="396527"/>
          </a:xfrm>
          <a:prstGeom prst="roundRect">
            <a:avLst/>
          </a:prstGeom>
          <a:solidFill>
            <a:srgbClr val="C55A11"/>
          </a:solidFill>
          <a:ln>
            <a:solidFill>
              <a:schemeClr val="bg2"/>
            </a:solidFill>
          </a:ln>
          <a:scene3d>
            <a:camera prst="orthographicFront"/>
            <a:lightRig rig="threePt" dir="t"/>
          </a:scene3d>
          <a:sp3d>
            <a:bevelT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effectLst>
                  <a:outerShdw blurRad="38100" dist="38100" dir="2700000" algn="tl">
                    <a:srgbClr val="000000">
                      <a:alpha val="43137"/>
                    </a:srgbClr>
                  </a:outerShdw>
                </a:effectLst>
                <a:latin typeface="+mj-lt"/>
              </a:rPr>
              <a:t>Least</a:t>
            </a:r>
          </a:p>
        </p:txBody>
      </p:sp>
    </p:spTree>
    <p:extLst>
      <p:ext uri="{BB962C8B-B14F-4D97-AF65-F5344CB8AC3E}">
        <p14:creationId xmlns:p14="http://schemas.microsoft.com/office/powerpoint/2010/main" val="5034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2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8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1500"/>
                            </p:stCondLst>
                            <p:childTnLst>
                              <p:par>
                                <p:cTn id="55" presetID="22" presetClass="entr" presetSubtype="1"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up)">
                                      <p:cBhvr>
                                        <p:cTn id="57" dur="500"/>
                                        <p:tgtEl>
                                          <p:spTgt spid="62"/>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up)">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10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20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500"/>
                                        <p:tgtEl>
                                          <p:spTgt spid="93"/>
                                        </p:tgtEl>
                                      </p:cBhvr>
                                    </p:animEffect>
                                  </p:childTnLst>
                                </p:cTn>
                              </p:par>
                              <p:par>
                                <p:cTn id="73" presetID="10" presetClass="entr" presetSubtype="0" fill="hold" grpId="0" nodeType="withEffect">
                                  <p:stCondLst>
                                    <p:cond delay="30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40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10" presetClass="entr" presetSubtype="0" fill="hold" grpId="0" nodeType="withEffect">
                                  <p:stCondLst>
                                    <p:cond delay="60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par>
                                <p:cTn id="85" presetID="10" presetClass="entr" presetSubtype="0" fill="hold" grpId="0" nodeType="withEffect">
                                  <p:stCondLst>
                                    <p:cond delay="70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500"/>
                                        <p:tgtEl>
                                          <p:spTgt spid="89"/>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wipe(up)">
                                      <p:cBhvr>
                                        <p:cTn id="101" dur="500"/>
                                        <p:tgtEl>
                                          <p:spTgt spid="85"/>
                                        </p:tgtEl>
                                      </p:cBhvr>
                                    </p:animEffect>
                                  </p:childTnLst>
                                </p:cTn>
                              </p:par>
                            </p:childTnLst>
                          </p:cTn>
                        </p:par>
                        <p:par>
                          <p:cTn id="102" fill="hold">
                            <p:stCondLst>
                              <p:cond delay="500"/>
                            </p:stCondLst>
                            <p:childTnLst>
                              <p:par>
                                <p:cTn id="103" presetID="53" presetClass="entr" presetSubtype="0" fill="hold" nodeType="after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p:cTn id="105" dur="500" fill="hold"/>
                                        <p:tgtEl>
                                          <p:spTgt spid="68"/>
                                        </p:tgtEl>
                                        <p:attrNameLst>
                                          <p:attrName>ppt_w</p:attrName>
                                        </p:attrNameLst>
                                      </p:cBhvr>
                                      <p:tavLst>
                                        <p:tav tm="0">
                                          <p:val>
                                            <p:fltVal val="0"/>
                                          </p:val>
                                        </p:tav>
                                        <p:tav tm="100000">
                                          <p:val>
                                            <p:strVal val="#ppt_w"/>
                                          </p:val>
                                        </p:tav>
                                      </p:tavLst>
                                    </p:anim>
                                    <p:anim calcmode="lin" valueType="num">
                                      <p:cBhvr>
                                        <p:cTn id="106" dur="500" fill="hold"/>
                                        <p:tgtEl>
                                          <p:spTgt spid="68"/>
                                        </p:tgtEl>
                                        <p:attrNameLst>
                                          <p:attrName>ppt_h</p:attrName>
                                        </p:attrNameLst>
                                      </p:cBhvr>
                                      <p:tavLst>
                                        <p:tav tm="0">
                                          <p:val>
                                            <p:fltVal val="0"/>
                                          </p:val>
                                        </p:tav>
                                        <p:tav tm="100000">
                                          <p:val>
                                            <p:strVal val="#ppt_h"/>
                                          </p:val>
                                        </p:tav>
                                      </p:tavLst>
                                    </p:anim>
                                    <p:animEffect transition="in" filter="fade">
                                      <p:cBhvr>
                                        <p:cTn id="107" dur="500"/>
                                        <p:tgtEl>
                                          <p:spTgt spid="68"/>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fade">
                                      <p:cBhvr>
                                        <p:cTn id="111" dur="500"/>
                                        <p:tgtEl>
                                          <p:spTgt spid="82"/>
                                        </p:tgtEl>
                                      </p:cBhvr>
                                    </p:animEffect>
                                  </p:childTnLst>
                                </p:cTn>
                              </p:par>
                            </p:childTnLst>
                          </p:cTn>
                        </p:par>
                        <p:par>
                          <p:cTn id="112" fill="hold">
                            <p:stCondLst>
                              <p:cond delay="1500"/>
                            </p:stCondLst>
                            <p:childTnLst>
                              <p:par>
                                <p:cTn id="113" presetID="22" presetClass="entr" presetSubtype="2"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wipe(right)">
                                      <p:cBhvr>
                                        <p:cTn id="115" dur="500"/>
                                        <p:tgtEl>
                                          <p:spTgt spid="83"/>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P spid="15" grpId="0" animBg="1"/>
      <p:bldP spid="18" grpId="0" animBg="1"/>
      <p:bldP spid="21" grpId="0" animBg="1"/>
      <p:bldP spid="24" grpId="0" animBg="1"/>
      <p:bldP spid="27" grpId="0" animBg="1"/>
      <p:bldP spid="30" grpId="0" animBg="1"/>
      <p:bldP spid="33" grpId="0" animBg="1"/>
      <p:bldP spid="36" grpId="0" animBg="1"/>
      <p:bldP spid="70" grpId="0" animBg="1"/>
      <p:bldP spid="73" grpId="0" animBg="1"/>
      <p:bldP spid="76" grpId="0" animBg="1"/>
      <p:bldP spid="79" grpId="0" animBg="1"/>
      <p:bldP spid="81" grpId="0" animBg="1"/>
      <p:bldP spid="82" grpId="0"/>
      <p:bldP spid="83" grpId="0" animBg="1"/>
      <p:bldP spid="86" grpId="0" animBg="1"/>
      <p:bldP spid="87" grpId="0" animBg="1"/>
      <p:bldP spid="88" grpId="0" animBg="1"/>
      <p:bldP spid="89" grpId="0" animBg="1"/>
      <p:bldP spid="90" grpId="0" animBg="1"/>
      <p:bldP spid="91" grpId="0" animBg="1"/>
      <p:bldP spid="92" grpId="0" animBg="1"/>
      <p:bldP spid="93" grpId="0" animBg="1"/>
    </p:bldLst>
  </p:timing>
</p:sld>
</file>

<file path=ppt/theme/theme1.xml><?xml version="1.0" encoding="utf-8"?>
<a:theme xmlns:a="http://schemas.openxmlformats.org/drawingml/2006/main" name="Office Theme">
  <a:themeElements>
    <a:clrScheme name="1 John">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John">
      <a:majorFont>
        <a:latin typeface="Abadi MT Condensed"/>
        <a:ea typeface=""/>
        <a:cs typeface=""/>
      </a:majorFont>
      <a:minorFont>
        <a:latin typeface="Abadi MT Condense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a:solidFill>
              <a:schemeClr val="bg1"/>
            </a:solidFill>
            <a:latin typeface="Abadi MT Condensed" panose="020B0506030101010103" pitchFamily="34" charset="0"/>
          </a:defRPr>
        </a:defPPr>
      </a:lstStyle>
    </a:txDef>
  </a:objectDefaults>
  <a:extraClrSchemeLst/>
  <a:extLst>
    <a:ext uri="{05A4C25C-085E-4340-85A3-A5531E510DB2}">
      <thm15:themeFamily xmlns:thm15="http://schemas.microsoft.com/office/thememl/2012/main" name="Presentation1" id="{03F65E56-18F0-46D4-948C-0D6570082AAC}" vid="{7E3A4395-824A-4633-8DB5-BC8B7074308C}"/>
    </a:ext>
  </a:extLst>
</a:theme>
</file>

<file path=docProps/app.xml><?xml version="1.0" encoding="utf-8"?>
<Properties xmlns="http://schemas.openxmlformats.org/officeDocument/2006/extended-properties" xmlns:vt="http://schemas.openxmlformats.org/officeDocument/2006/docPropsVTypes">
  <Template/>
  <TotalTime>2067</TotalTime>
  <Words>625</Words>
  <Application>Microsoft Office PowerPoint</Application>
  <PresentationFormat>On-screen Show (4:3)</PresentationFormat>
  <Paragraphs>97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Times New Roman</vt:lpstr>
      <vt:lpstr>Abadi MT Condensed</vt:lpstr>
      <vt:lpstr>Constantia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26</cp:revision>
  <dcterms:created xsi:type="dcterms:W3CDTF">2017-01-19T03:53:13Z</dcterms:created>
  <dcterms:modified xsi:type="dcterms:W3CDTF">2017-01-22T13:44:46Z</dcterms:modified>
</cp:coreProperties>
</file>